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Lst>
  <p:sldSz cy="5143500" cx="9144000"/>
  <p:notesSz cx="6858000" cy="9144000"/>
  <p:embeddedFontLst>
    <p:embeddedFont>
      <p:font typeface="Montserrat"/>
      <p:regular r:id="rId34"/>
      <p:bold r:id="rId35"/>
      <p:italic r:id="rId36"/>
      <p:boldItalic r:id="rId3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font" Target="fonts/Montserrat-bold.fntdata"/><Relationship Id="rId12" Type="http://schemas.openxmlformats.org/officeDocument/2006/relationships/slide" Target="slides/slide7.xml"/><Relationship Id="rId34" Type="http://schemas.openxmlformats.org/officeDocument/2006/relationships/font" Target="fonts/Montserrat-regular.fntdata"/><Relationship Id="rId15" Type="http://schemas.openxmlformats.org/officeDocument/2006/relationships/slide" Target="slides/slide10.xml"/><Relationship Id="rId37" Type="http://schemas.openxmlformats.org/officeDocument/2006/relationships/font" Target="fonts/Montserrat-boldItalic.fntdata"/><Relationship Id="rId14" Type="http://schemas.openxmlformats.org/officeDocument/2006/relationships/slide" Target="slides/slide9.xml"/><Relationship Id="rId36" Type="http://schemas.openxmlformats.org/officeDocument/2006/relationships/font" Target="fonts/Montserrat-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c87ecb9a1d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c87ecb9a1d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c5b2dbe97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c5b2dbe97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bfdfe4b921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bfdfe4b921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Left Column:</a:t>
            </a:r>
            <a:endParaRPr b="1"/>
          </a:p>
          <a:p>
            <a:pPr indent="0" lvl="0" marL="0" rtl="0" algn="l">
              <a:spcBef>
                <a:spcPts val="0"/>
              </a:spcBef>
              <a:spcAft>
                <a:spcPts val="0"/>
              </a:spcAft>
              <a:buNone/>
            </a:pPr>
            <a:r>
              <a:rPr lang="en"/>
              <a:t>I see late teens and young adults relying only on their parents, not realizing their parents are only human and don’t have endless knowledge.</a:t>
            </a:r>
            <a:endParaRPr/>
          </a:p>
          <a:p>
            <a:pPr indent="0" lvl="0" marL="0" rtl="0" algn="l">
              <a:spcBef>
                <a:spcPts val="0"/>
              </a:spcBef>
              <a:spcAft>
                <a:spcPts val="0"/>
              </a:spcAft>
              <a:buNone/>
            </a:pPr>
            <a:r>
              <a:rPr lang="en"/>
              <a:t>I attended career events at WMU and had the chance to speak with engineers.</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Right Column:</a:t>
            </a:r>
            <a:endParaRPr b="1"/>
          </a:p>
          <a:p>
            <a:pPr indent="0" lvl="0" marL="0" rtl="0" algn="l">
              <a:spcBef>
                <a:spcPts val="0"/>
              </a:spcBef>
              <a:spcAft>
                <a:spcPts val="0"/>
              </a:spcAft>
              <a:buNone/>
            </a:pPr>
            <a:r>
              <a:rPr lang="en"/>
              <a:t>At MVNU, we offered week-long camps for high school students in a variety of majors.</a:t>
            </a:r>
            <a:endParaRPr/>
          </a:p>
          <a:p>
            <a:pPr indent="0" lvl="0" marL="0" rtl="0" algn="l">
              <a:spcBef>
                <a:spcPts val="0"/>
              </a:spcBef>
              <a:spcAft>
                <a:spcPts val="0"/>
              </a:spcAft>
              <a:buNone/>
            </a:pPr>
            <a:r>
              <a:rPr lang="en"/>
              <a:t>I have never seen a job posting that specifies or requires a minor.</a:t>
            </a:r>
            <a:endParaRPr/>
          </a:p>
          <a:p>
            <a:pPr indent="0" lvl="0" marL="0" rtl="0" algn="l">
              <a:spcBef>
                <a:spcPts val="0"/>
              </a:spcBef>
              <a:spcAft>
                <a:spcPts val="0"/>
              </a:spcAft>
              <a:buNone/>
            </a:pPr>
            <a:r>
              <a:rPr lang="en"/>
              <a:t>Instead of pursuing a minor, I recommend Six Sigma, Lean, and other continuous learning courses. They cost less, take less time, and add more value to your resume.</a:t>
            </a:r>
            <a:endParaRPr/>
          </a:p>
          <a:p>
            <a:pPr indent="0" lvl="0" marL="0" rtl="0" algn="l">
              <a:spcBef>
                <a:spcPts val="0"/>
              </a:spcBef>
              <a:spcAft>
                <a:spcPts val="0"/>
              </a:spcAft>
              <a:buNone/>
            </a:pPr>
            <a:r>
              <a:rPr lang="en"/>
              <a:t>Occasionally, you will still make the wrong choice. Learn from it, correct it if possible, and move on.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c5b2dbe97b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c5b2dbe97b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bfdfe4b921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bfdfe4b921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
                <a:solidFill>
                  <a:schemeClr val="dk1"/>
                </a:solidFill>
              </a:rPr>
              <a:t>Right Column:</a:t>
            </a:r>
            <a:br>
              <a:rPr b="1" lang="en">
                <a:solidFill>
                  <a:schemeClr val="dk1"/>
                </a:solidFill>
              </a:rPr>
            </a:br>
            <a:r>
              <a:rPr lang="en">
                <a:solidFill>
                  <a:schemeClr val="dk1"/>
                </a:solidFill>
              </a:rPr>
              <a:t>- They’re overly focused on their academic performance and often forget the main reason they’re even going to college, which is to increase their employability in their desired field.</a:t>
            </a:r>
            <a:br>
              <a:rPr lang="en">
                <a:solidFill>
                  <a:schemeClr val="dk1"/>
                </a:solidFill>
              </a:rPr>
            </a:br>
            <a:r>
              <a:rPr lang="en">
                <a:solidFill>
                  <a:schemeClr val="dk1"/>
                </a:solidFill>
              </a:rPr>
              <a:t>- TA = Teaching Assistantship </a:t>
            </a:r>
            <a:br>
              <a:rPr lang="en">
                <a:solidFill>
                  <a:schemeClr val="dk1"/>
                </a:solidFill>
              </a:rPr>
            </a:br>
            <a:r>
              <a:rPr lang="en">
                <a:solidFill>
                  <a:schemeClr val="dk1"/>
                </a:solidFill>
              </a:rPr>
              <a:t>- Depending on the professor and their level of need, a high GPA isn’t always required.</a:t>
            </a:r>
            <a:endParaRPr>
              <a:solidFill>
                <a:schemeClr val="dk1"/>
              </a:solidFill>
            </a:endParaRPr>
          </a:p>
          <a:p>
            <a:pPr indent="0" lvl="0" marL="0" rtl="0" algn="l">
              <a:lnSpc>
                <a:spcPct val="115000"/>
              </a:lnSpc>
              <a:spcBef>
                <a:spcPts val="1200"/>
              </a:spcBef>
              <a:spcAft>
                <a:spcPts val="1200"/>
              </a:spcAft>
              <a:buNone/>
            </a:pPr>
            <a:r>
              <a:rPr b="1" lang="en">
                <a:solidFill>
                  <a:schemeClr val="dk1"/>
                </a:solidFill>
              </a:rPr>
              <a:t>Left Column:</a:t>
            </a:r>
            <a:br>
              <a:rPr b="1" lang="en">
                <a:solidFill>
                  <a:schemeClr val="dk1"/>
                </a:solidFill>
              </a:rPr>
            </a:br>
            <a:r>
              <a:rPr lang="en">
                <a:solidFill>
                  <a:schemeClr val="dk1"/>
                </a:solidFill>
              </a:rPr>
              <a:t>- Tailor your resume – If you are applying for a CAD designer role, tailor your resume to highlight relevant CAD experience from internships or school projects to show you’re a strong fit and reduce training needs.</a:t>
            </a:r>
            <a:br>
              <a:rPr lang="en">
                <a:solidFill>
                  <a:schemeClr val="dk1"/>
                </a:solidFill>
              </a:rPr>
            </a:br>
            <a:r>
              <a:rPr lang="en">
                <a:solidFill>
                  <a:schemeClr val="dk1"/>
                </a:solidFill>
              </a:rPr>
              <a:t>- No “magic words” – Be clear and honest. While there is always room for improvement, there’s no perfect answer.</a:t>
            </a:r>
            <a:endParaRPr b="1"/>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c5b2dbe97b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c5b2dbe97b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bfdfe4b921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bfdfe4b921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Right Column:</a:t>
            </a:r>
            <a:endParaRPr b="1"/>
          </a:p>
          <a:p>
            <a:pPr indent="0" lvl="0" marL="0" rtl="0" algn="l">
              <a:spcBef>
                <a:spcPts val="0"/>
              </a:spcBef>
              <a:spcAft>
                <a:spcPts val="0"/>
              </a:spcAft>
              <a:buNone/>
            </a:pPr>
            <a:r>
              <a:rPr lang="en"/>
              <a:t>Don’t take all the credit.</a:t>
            </a:r>
            <a:endParaRPr/>
          </a:p>
          <a:p>
            <a:pPr indent="0" lvl="0" marL="0" rtl="0" algn="l">
              <a:spcBef>
                <a:spcPts val="0"/>
              </a:spcBef>
              <a:spcAft>
                <a:spcPts val="0"/>
              </a:spcAft>
              <a:buNone/>
            </a:pPr>
            <a:r>
              <a:rPr lang="en"/>
              <a:t>Home is a place where many people end up watching TV while they “work.”</a:t>
            </a:r>
            <a:endParaRPr/>
          </a:p>
          <a:p>
            <a:pPr indent="0" lvl="0" marL="0" rtl="0" algn="l">
              <a:spcBef>
                <a:spcPts val="0"/>
              </a:spcBef>
              <a:spcAft>
                <a:spcPts val="0"/>
              </a:spcAft>
              <a:buNone/>
            </a:pPr>
            <a:r>
              <a:rPr lang="en"/>
              <a:t>I go to coffee shops and wear headphones.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3c502d748db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3c502d748d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bfdfe4b921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bfdfe4b921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are some of the technical writing tips from my book.</a:t>
            </a:r>
            <a:endParaRPr/>
          </a:p>
          <a:p>
            <a:pPr indent="0" lvl="0" marL="0" rtl="0" algn="l">
              <a:spcBef>
                <a:spcPts val="0"/>
              </a:spcBef>
              <a:spcAft>
                <a:spcPts val="0"/>
              </a:spcAft>
              <a:buNone/>
            </a:pPr>
            <a:r>
              <a:rPr lang="en"/>
              <a:t>Quantify your statements: “The yard was big.” → “The yard was 100 sq ft.”</a:t>
            </a:r>
            <a:endParaRPr/>
          </a:p>
          <a:p>
            <a:pPr indent="0" lvl="0" marL="0" rtl="0" algn="l">
              <a:spcBef>
                <a:spcPts val="0"/>
              </a:spcBef>
              <a:spcAft>
                <a:spcPts val="0"/>
              </a:spcAft>
              <a:buNone/>
            </a:pPr>
            <a:r>
              <a:rPr lang="en"/>
              <a:t>Do not misrepresent or manipulate data: For example, be careful when scaling y-axes.</a:t>
            </a:r>
            <a:endParaRPr/>
          </a:p>
          <a:p>
            <a:pPr indent="0" lvl="0" marL="0" rtl="0" algn="l">
              <a:spcBef>
                <a:spcPts val="0"/>
              </a:spcBef>
              <a:spcAft>
                <a:spcPts val="0"/>
              </a:spcAft>
              <a:buNone/>
            </a:pPr>
            <a:r>
              <a:rPr lang="en"/>
              <a:t>Use technical vocabulary: “The material was stiffer than planned.” → “The material had a Young’s modulus that exceeded expectations.”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c5b2dbe97b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c5b2dbe97b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3bfdfe4b921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3bfdfe4b921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 one knows everything about any subject; there is always more to learn.</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bbf2d198b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bbf2d198b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bfdfe4b921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3bfdfe4b921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
                <a:solidFill>
                  <a:schemeClr val="dk1"/>
                </a:solidFill>
              </a:rPr>
              <a:t>Left Column:</a:t>
            </a:r>
            <a:endParaRPr>
              <a:solidFill>
                <a:schemeClr val="dk1"/>
              </a:solidFill>
            </a:endParaRPr>
          </a:p>
          <a:p>
            <a:pPr indent="0" lvl="0" marL="0" rtl="0" algn="l">
              <a:lnSpc>
                <a:spcPct val="115000"/>
              </a:lnSpc>
              <a:spcBef>
                <a:spcPts val="0"/>
              </a:spcBef>
              <a:spcAft>
                <a:spcPts val="0"/>
              </a:spcAft>
              <a:buNone/>
            </a:pPr>
            <a:r>
              <a:rPr lang="en">
                <a:solidFill>
                  <a:schemeClr val="dk1"/>
                </a:solidFill>
              </a:rPr>
              <a:t>- </a:t>
            </a:r>
            <a:r>
              <a:rPr lang="en">
                <a:solidFill>
                  <a:schemeClr val="dk1"/>
                </a:solidFill>
              </a:rPr>
              <a:t>Remember to form good habits. For instance, a study performed on Gap employees took their normal unstable schedules (i.e., schedules that vary day to day) and stabilized them. As a result, sales increased by 7%, and productivity increased by 5%.</a:t>
            </a:r>
            <a:endParaRPr>
              <a:solidFill>
                <a:schemeClr val="dk1"/>
              </a:solidFill>
            </a:endParaRPr>
          </a:p>
          <a:p>
            <a:pPr indent="0" lvl="0" marL="0" rtl="0" algn="l">
              <a:lnSpc>
                <a:spcPct val="115000"/>
              </a:lnSpc>
              <a:spcBef>
                <a:spcPts val="1200"/>
              </a:spcBef>
              <a:spcAft>
                <a:spcPts val="0"/>
              </a:spcAft>
              <a:buNone/>
            </a:pPr>
            <a:r>
              <a:rPr lang="en">
                <a:solidFill>
                  <a:schemeClr val="dk1"/>
                </a:solidFill>
              </a:rPr>
              <a:t>- Sometimes I ask questions about things I already know the answer to, or at least thought I did.</a:t>
            </a:r>
            <a:endParaRPr>
              <a:solidFill>
                <a:schemeClr val="dk1"/>
              </a:solidFill>
            </a:endParaRPr>
          </a:p>
          <a:p>
            <a:pPr indent="0" lvl="0" marL="0" rtl="0" algn="l">
              <a:lnSpc>
                <a:spcPct val="115000"/>
              </a:lnSpc>
              <a:spcBef>
                <a:spcPts val="0"/>
              </a:spcBef>
              <a:spcAft>
                <a:spcPts val="0"/>
              </a:spcAft>
              <a:buNone/>
            </a:pPr>
            <a:r>
              <a:rPr lang="en">
                <a:solidFill>
                  <a:schemeClr val="dk1"/>
                </a:solidFill>
              </a:rPr>
              <a:t>- Talk about Drake’s circles.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 I knew a guy many would call smart, a dual major in CS and aerospace. Yet he argued a 4.24-second 40-yard dash wasn’t fast and wasn’t even 1 second per 10 yards, which, for those of us who know, is a ridiculous take. This shows that intelligence in one area doesn’t mean understanding in another; he wasn’t dumb, just young and inexperienced, arguing in a space he knew very little about.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 A study took 329 aerospace engineers and evaluated several aspects of their cognition relative to the general population (18,427 other adults). There were six domains in total: semantic problem solving, manipulation and attention, memory, spatial problem solving, problem solving speed, and memory recall speed. Aerospace engineers displayed no significant differences relative to the general population.</a:t>
            </a:r>
            <a:endParaRPr>
              <a:solidFill>
                <a:schemeClr val="dk1"/>
              </a:solidFill>
            </a:endParaRPr>
          </a:p>
          <a:p>
            <a:pPr indent="0" lvl="0" marL="0" rtl="0" algn="l">
              <a:spcBef>
                <a:spcPts val="120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c8835d7c7a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3c8835d7c7a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bfdfe4b921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3bfdfe4b921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Right Column:</a:t>
            </a:r>
            <a:endParaRPr b="1"/>
          </a:p>
          <a:p>
            <a:pPr indent="0" lvl="0" marL="0" rtl="0" algn="l">
              <a:spcBef>
                <a:spcPts val="0"/>
              </a:spcBef>
              <a:spcAft>
                <a:spcPts val="0"/>
              </a:spcAft>
              <a:buNone/>
            </a:pPr>
            <a:r>
              <a:rPr lang="en"/>
              <a:t>Imagine two students who both earned a bachelor’s degree: one worked full-time from a broken home, while the other had strong financial and family support. Most would agree the first student’s path is more impressive, even if it took longer or included a slightly lower GPA. Circumstances matter.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Emphasize that there are several other strong differentiators:</a:t>
            </a:r>
            <a:endParaRPr/>
          </a:p>
          <a:p>
            <a:pPr indent="-298450" lvl="0" marL="457200" rtl="0" algn="l">
              <a:spcBef>
                <a:spcPts val="0"/>
              </a:spcBef>
              <a:spcAft>
                <a:spcPts val="0"/>
              </a:spcAft>
              <a:buSzPts val="1100"/>
              <a:buChar char="-"/>
            </a:pPr>
            <a:r>
              <a:rPr lang="en"/>
              <a:t>Earning an advanced degree (e.g., a master’s)</a:t>
            </a:r>
            <a:endParaRPr/>
          </a:p>
          <a:p>
            <a:pPr indent="-298450" lvl="0" marL="457200" rtl="0" algn="l">
              <a:spcBef>
                <a:spcPts val="0"/>
              </a:spcBef>
              <a:spcAft>
                <a:spcPts val="0"/>
              </a:spcAft>
              <a:buSzPts val="1100"/>
              <a:buChar char="-"/>
            </a:pPr>
            <a:r>
              <a:rPr lang="en"/>
              <a:t>Attending a university with strong name recognition (e.g., Harvard, Yale)</a:t>
            </a:r>
            <a:endParaRPr/>
          </a:p>
          <a:p>
            <a:pPr indent="-298450" lvl="0" marL="457200" rtl="0" algn="l">
              <a:spcBef>
                <a:spcPts val="0"/>
              </a:spcBef>
              <a:spcAft>
                <a:spcPts val="0"/>
              </a:spcAft>
              <a:buSzPts val="1100"/>
              <a:buChar char="-"/>
            </a:pPr>
            <a:r>
              <a:rPr lang="en"/>
              <a:t>Building a portfolio of meaningful, job-relevant projects</a:t>
            </a:r>
            <a:endParaRPr/>
          </a:p>
          <a:p>
            <a:pPr indent="-298450" lvl="0" marL="457200" rtl="0" algn="l">
              <a:spcBef>
                <a:spcPts val="0"/>
              </a:spcBef>
              <a:spcAft>
                <a:spcPts val="0"/>
              </a:spcAft>
              <a:buSzPts val="1100"/>
              <a:buChar char="-"/>
            </a:pPr>
            <a:r>
              <a:rPr lang="en"/>
              <a:t>Gaining experience with well-known employers (e.g., SpaceX, NASA)</a:t>
            </a:r>
            <a:endParaRPr/>
          </a:p>
          <a:p>
            <a:pPr indent="-298450" lvl="0" marL="457200" rtl="0" algn="l">
              <a:spcBef>
                <a:spcPts val="0"/>
              </a:spcBef>
              <a:spcAft>
                <a:spcPts val="0"/>
              </a:spcAft>
              <a:buSzPts val="1100"/>
              <a:buChar char="-"/>
            </a:pPr>
            <a:r>
              <a:rPr lang="en"/>
              <a:t>etc.</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Left Column:</a:t>
            </a:r>
            <a:endParaRPr b="1"/>
          </a:p>
          <a:p>
            <a:pPr indent="0" lvl="0" marL="0" rtl="0" algn="l">
              <a:spcBef>
                <a:spcPts val="0"/>
              </a:spcBef>
              <a:spcAft>
                <a:spcPts val="0"/>
              </a:spcAft>
              <a:buNone/>
            </a:pPr>
            <a:r>
              <a:rPr lang="en"/>
              <a:t>A test group had a 20% increase in speed and a 35% improvement in accuracy when learning a sequence on a keyboard, compared to the control group that was told to sleep less but practice more.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If you have an exam next week, stay home Friday night to study.</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c8835d7c7a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3c8835d7c7a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you keep comparing yourself to someone else’s highlights or, in some cases, a made-up story, you may never be happy</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bfdfe4b921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3bfdfe4b921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Left Column:</a:t>
            </a:r>
            <a:endParaRPr b="1"/>
          </a:p>
          <a:p>
            <a:pPr indent="0" lvl="0" marL="0" rtl="0" algn="l">
              <a:spcBef>
                <a:spcPts val="0"/>
              </a:spcBef>
              <a:spcAft>
                <a:spcPts val="0"/>
              </a:spcAft>
              <a:buNone/>
            </a:pPr>
            <a:r>
              <a:rPr lang="en"/>
              <a:t>Start by making a program that prints to the screen. Then add a for loop that counts, and slowly add one feature at a time.</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Right Column:</a:t>
            </a:r>
            <a:endParaRPr b="1"/>
          </a:p>
          <a:p>
            <a:pPr indent="0" lvl="0" marL="0" rtl="0" algn="l">
              <a:spcBef>
                <a:spcPts val="0"/>
              </a:spcBef>
              <a:spcAft>
                <a:spcPts val="0"/>
              </a:spcAft>
              <a:buNone/>
            </a:pPr>
            <a:r>
              <a:rPr lang="en"/>
              <a:t>Of course, opinions still have merit and may be the only information you can collect. But try to seek advice when possible. </a:t>
            </a:r>
            <a:endParaRPr/>
          </a:p>
          <a:p>
            <a:pPr indent="0" lvl="0" marL="0" rtl="0" algn="l">
              <a:spcBef>
                <a:spcPts val="0"/>
              </a:spcBef>
              <a:spcAft>
                <a:spcPts val="0"/>
              </a:spcAft>
              <a:buNone/>
            </a:pPr>
            <a:r>
              <a:rPr lang="en"/>
              <a:t>Example of a system: Don’t buy unhealthy food for your home. If it isn’t in the house, you can’t eat it. I have much more willpower at the store (when buying) than at home (when eating).</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bfdfe4b921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3bfdfe4b921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Here’s a sample of the resources I list in the book.</a:t>
            </a:r>
            <a:endParaRPr/>
          </a:p>
          <a:p>
            <a:pPr indent="-298450" lvl="0" marL="457200" rtl="0" algn="l">
              <a:spcBef>
                <a:spcPts val="0"/>
              </a:spcBef>
              <a:spcAft>
                <a:spcPts val="0"/>
              </a:spcAft>
              <a:buSzPts val="1100"/>
              <a:buChar char="-"/>
            </a:pPr>
            <a:r>
              <a:rPr lang="en"/>
              <a:t>Note that a great way to find free alternatives to costly proprietary software is by simply searching “open source alternatives for NAME OF PROPRIETARY SOFTWARE.”</a:t>
            </a:r>
            <a:endParaRPr/>
          </a:p>
          <a:p>
            <a:pPr indent="0" lvl="0" marL="0" rtl="0" algn="l">
              <a:spcBef>
                <a:spcPts val="0"/>
              </a:spcBef>
              <a:spcAft>
                <a:spcPts val="0"/>
              </a:spcAft>
              <a:buNone/>
            </a:pPr>
            <a:r>
              <a:rPr lang="en"/>
              <a:t>I plan on updating my website with resources, and you can email me there with any questions.</a:t>
            </a:r>
            <a:endParaRPr/>
          </a:p>
          <a:p>
            <a:pPr indent="0" lvl="0" marL="0" rtl="0" algn="l">
              <a:spcBef>
                <a:spcPts val="0"/>
              </a:spcBef>
              <a:spcAft>
                <a:spcPts val="0"/>
              </a:spcAft>
              <a:buNone/>
            </a:pPr>
            <a:r>
              <a:rPr lang="en"/>
              <a:t>While WolframAlpha can do a lot more, it is a fantastic tool for math homework.</a:t>
            </a:r>
            <a:endParaRPr/>
          </a:p>
          <a:p>
            <a:pPr indent="0" lvl="0" marL="0" rtl="0" algn="l">
              <a:spcBef>
                <a:spcPts val="0"/>
              </a:spcBef>
              <a:spcAft>
                <a:spcPts val="0"/>
              </a:spcAft>
              <a:buNone/>
            </a:pPr>
            <a:r>
              <a:rPr lang="en"/>
              <a:t>Wine allows Windows applications, including games, to run in Linux. Of course, it’s free and open-source, too.</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bfdfe4b921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3bfdfe4b921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3bd2beaa6b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3bd2beaa6b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Or leave a comment below</a:t>
            </a:r>
            <a:endParaRPr/>
          </a:p>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bfdfe4b921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3bfdfe4b921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 give some context on depth, these slides include only 10 references, while the book has 79 (show the book and flip to the final references page). I don’t want to mislead anyone; the book doesn’t have eight times more content, since we’ve covered many of the major topics here, though not all. That said, in addition to extra topics, the book goes into much greater detail on the topics we did discuss.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bbf2d198be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bbf2d198be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you have any questions or need advice, please feel free to reach out. You can leave a comment below, send me a DM on LinkedIn, or contact me through my website.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While this lecture is based on this book, it would be impossible to put 256 pages into a 1-hour (or so) presentation. Thus, it is highly recommended that you read the book as well! It’s packed with good information and real-world examples.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 Amazon and Barnes &amp; Noble, just search the book title “Secret Keys to a STEM Degree” and my name, Justin Rittenhouse. You may need to include both for it to appear.</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bfdfe4b92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bfdfe4b92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Explain what impostor syndrome is</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Left Column:</a:t>
            </a:r>
            <a:br>
              <a:rPr b="1" lang="en">
                <a:solidFill>
                  <a:schemeClr val="dk1"/>
                </a:solidFill>
              </a:rPr>
            </a:br>
            <a:r>
              <a:rPr lang="en">
                <a:solidFill>
                  <a:schemeClr val="dk1"/>
                </a:solidFill>
              </a:rPr>
              <a:t>Estimates vary widely by study (and I believe it’s higher).</a:t>
            </a:r>
            <a:br>
              <a:rPr lang="en">
                <a:solidFill>
                  <a:schemeClr val="dk1"/>
                </a:solidFill>
              </a:rPr>
            </a:br>
            <a:r>
              <a:rPr lang="en">
                <a:solidFill>
                  <a:schemeClr val="dk1"/>
                </a:solidFill>
              </a:rPr>
              <a:t>The point remains: neither you nor I are alone.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Experience taught me this: we’re all human.</a:t>
            </a:r>
            <a:br>
              <a:rPr lang="en">
                <a:solidFill>
                  <a:schemeClr val="dk1"/>
                </a:solidFill>
              </a:rPr>
            </a:br>
            <a:r>
              <a:rPr lang="en">
                <a:solidFill>
                  <a:schemeClr val="dk1"/>
                </a:solidFill>
              </a:rPr>
              <a:t>Everyone has classes that feel natural and others that take more effort.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 struggle does not disappear with success. Experience helps, but impostor syndrome never fully goes away.</a:t>
            </a:r>
            <a:br>
              <a:rPr lang="en">
                <a:solidFill>
                  <a:schemeClr val="dk1"/>
                </a:solidFill>
              </a:rPr>
            </a:br>
            <a:r>
              <a:rPr lang="en">
                <a:solidFill>
                  <a:schemeClr val="dk1"/>
                </a:solidFill>
              </a:rPr>
              <a:t>Even now, I still have doubts. I have negative internal dialogue as I read these sentences.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Taking a path with no risk should never be an option. It almost always leads to poverty—financially, emotionally, and spiritually.</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Right Column:</a:t>
            </a:r>
            <a:br>
              <a:rPr b="1" lang="en">
                <a:solidFill>
                  <a:schemeClr val="dk1"/>
                </a:solidFill>
              </a:rPr>
            </a:br>
            <a:r>
              <a:rPr lang="en">
                <a:solidFill>
                  <a:schemeClr val="dk1"/>
                </a:solidFill>
              </a:rPr>
              <a:t>Start trying, failing, and trying again until you succeed.</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c87ecb9a1d_2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c87ecb9a1d_2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bbf2d198be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bbf2d198be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Tell the story about Spike the milkman.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 mainly bring this up because I discuss opinions vs. advice in my book. The key idea is that opinions come from those without experience, while advice comes from those with </a:t>
            </a:r>
            <a:r>
              <a:rPr lang="en">
                <a:solidFill>
                  <a:schemeClr val="dk1"/>
                </a:solidFill>
              </a:rPr>
              <a:t>experience</a:t>
            </a:r>
            <a:r>
              <a:rPr lang="en"/>
              <a:t>. And I have significant experience in both academia and industry.</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bfdfe4b921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bfdfe4b921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media over-glorify the trades. They conveniently leave out that working in the trades can involve long hours, physically demanding labor that may cause long-term damage to the body, and exposure to harsh weather conditions.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To drive home the point that any bachelor’s degree is better than none, consider this common phrase: “I have a degree, but it was a waste of money because I don’t use it.”</a:t>
            </a:r>
            <a:endParaRPr/>
          </a:p>
          <a:p>
            <a:pPr indent="0" lvl="0" marL="0" rtl="0" algn="l">
              <a:spcBef>
                <a:spcPts val="0"/>
              </a:spcBef>
              <a:spcAft>
                <a:spcPts val="0"/>
              </a:spcAft>
              <a:buNone/>
            </a:pPr>
            <a:r>
              <a:rPr lang="en"/>
              <a:t>Now consider the people you’ve heard say that. How many of them have at least a decent job requiring soft skills, such as writing and communication?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Thus, I would argue that those people are using their degree, and what they mean is, “My career is not in the area of my major.”</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befb3e9652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befb3e9652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noooo-yes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bfdfe4b921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3bfdfe4b921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Left Column:</a:t>
            </a:r>
            <a:endParaRPr b="1"/>
          </a:p>
          <a:p>
            <a:pPr indent="0" lvl="0" marL="0" rtl="0" algn="l">
              <a:spcBef>
                <a:spcPts val="0"/>
              </a:spcBef>
              <a:spcAft>
                <a:spcPts val="0"/>
              </a:spcAft>
              <a:buNone/>
            </a:pPr>
            <a:r>
              <a:rPr lang="en"/>
              <a:t>Student loans are a serious issue, and they do create long-term stress that no one should take lightly.</a:t>
            </a:r>
            <a:endParaRPr/>
          </a:p>
          <a:p>
            <a:pPr indent="0" lvl="0" marL="0" rtl="0" algn="l">
              <a:spcBef>
                <a:spcPts val="0"/>
              </a:spcBef>
              <a:spcAft>
                <a:spcPts val="0"/>
              </a:spcAft>
              <a:buNone/>
            </a:pPr>
            <a:r>
              <a:rPr lang="en"/>
              <a:t>I apologize for the disturbing facts on suicide; however, I would be doing you a disservice if I avoided the subject.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Not limited to students with a past record of academic success.</a:t>
            </a:r>
            <a:endParaRPr/>
          </a:p>
          <a:p>
            <a:pPr indent="0" lvl="0" marL="0" rtl="0" algn="l">
              <a:spcBef>
                <a:spcPts val="0"/>
              </a:spcBef>
              <a:spcAft>
                <a:spcPts val="0"/>
              </a:spcAft>
              <a:buNone/>
            </a:pPr>
            <a:r>
              <a:rPr lang="en"/>
              <a:t>Talk about my scholarships for my cleft palate and lip and the one from Traverse City.</a:t>
            </a:r>
            <a:endParaRPr/>
          </a:p>
          <a:p>
            <a:pPr indent="0" lvl="0" marL="0" rtl="0" algn="l">
              <a:spcBef>
                <a:spcPts val="0"/>
              </a:spcBef>
              <a:spcAft>
                <a:spcPts val="0"/>
              </a:spcAft>
              <a:buNone/>
            </a:pPr>
            <a:r>
              <a:rPr lang="en"/>
              <a:t>I recall the University of Michigan being a great resource.</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Right Column:</a:t>
            </a:r>
            <a:endParaRPr b="1"/>
          </a:p>
          <a:p>
            <a:pPr indent="0" lvl="0" marL="0" rtl="0" algn="l">
              <a:spcBef>
                <a:spcPts val="0"/>
              </a:spcBef>
              <a:spcAft>
                <a:spcPts val="0"/>
              </a:spcAft>
              <a:buNone/>
            </a:pPr>
            <a:r>
              <a:rPr lang="en"/>
              <a:t>Some community colleges are free, or at least the first two years are free.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EM Book" type="blank">
  <p:cSld name="BLANK">
    <p:bg>
      <p:bgPr>
        <a:solidFill>
          <a:srgbClr val="1C4579"/>
        </a:solidFill>
      </p:bgPr>
    </p:bg>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dk1"/>
              </a:buClr>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15" name="Google Shape;15;p2"/>
          <p:cNvSpPr txBox="1"/>
          <p:nvPr/>
        </p:nvSpPr>
        <p:spPr>
          <a:xfrm>
            <a:off x="-12305" y="4898910"/>
            <a:ext cx="9144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 sz="1200">
                <a:solidFill>
                  <a:schemeClr val="lt1"/>
                </a:solidFill>
                <a:latin typeface="Montserrat"/>
                <a:ea typeface="Montserrat"/>
                <a:cs typeface="Montserrat"/>
                <a:sym typeface="Montserrat"/>
              </a:rPr>
              <a:t>Secret Keys to a STEM Degree  |  © 2026 Justin Rittenhouse, PhD</a:t>
            </a:r>
            <a:endParaRPr>
              <a:solidFill>
                <a:schemeClr val="lt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3" name="Shape 73"/>
        <p:cNvGrpSpPr/>
        <p:nvPr/>
      </p:nvGrpSpPr>
      <p:grpSpPr>
        <a:xfrm>
          <a:off x="0" y="0"/>
          <a:ext cx="0" cy="0"/>
          <a:chOff x="0" y="0"/>
          <a:chExt cx="0" cy="0"/>
        </a:xfrm>
      </p:grpSpPr>
      <p:sp>
        <p:nvSpPr>
          <p:cNvPr id="74" name="Google Shape;74;p11"/>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5" name="Google Shape;75;p11"/>
          <p:cNvSpPr txBox="1"/>
          <p:nvPr>
            <p:ph idx="1" type="body"/>
          </p:nvPr>
        </p:nvSpPr>
        <p:spPr>
          <a:xfrm rot="5400000">
            <a:off x="2874750" y="-1217400"/>
            <a:ext cx="3394500"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6" name="Google Shape;76;p11"/>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1"/>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9" name="Shape 79"/>
        <p:cNvGrpSpPr/>
        <p:nvPr/>
      </p:nvGrpSpPr>
      <p:grpSpPr>
        <a:xfrm>
          <a:off x="0" y="0"/>
          <a:ext cx="0" cy="0"/>
          <a:chOff x="0" y="0"/>
          <a:chExt cx="0" cy="0"/>
        </a:xfrm>
      </p:grpSpPr>
      <p:sp>
        <p:nvSpPr>
          <p:cNvPr id="80" name="Google Shape;80;p12"/>
          <p:cNvSpPr txBox="1"/>
          <p:nvPr>
            <p:ph type="title"/>
          </p:nvPr>
        </p:nvSpPr>
        <p:spPr>
          <a:xfrm rot="5400000">
            <a:off x="5463750" y="1371629"/>
            <a:ext cx="4388700"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12"/>
          <p:cNvSpPr txBox="1"/>
          <p:nvPr>
            <p:ph idx="1" type="body"/>
          </p:nvPr>
        </p:nvSpPr>
        <p:spPr>
          <a:xfrm rot="5400000">
            <a:off x="1272750" y="-609572"/>
            <a:ext cx="4388700"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2" name="Google Shape;82;p12"/>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2"/>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1">
  <p:cSld name="TITLE_1">
    <p:spTree>
      <p:nvGrpSpPr>
        <p:cNvPr id="85" name="Shape 85"/>
        <p:cNvGrpSpPr/>
        <p:nvPr/>
      </p:nvGrpSpPr>
      <p:grpSpPr>
        <a:xfrm>
          <a:off x="0" y="0"/>
          <a:ext cx="0" cy="0"/>
          <a:chOff x="0" y="0"/>
          <a:chExt cx="0" cy="0"/>
        </a:xfrm>
      </p:grpSpPr>
      <p:sp>
        <p:nvSpPr>
          <p:cNvPr id="86" name="Google Shape;86;p13"/>
          <p:cNvSpPr txBox="1"/>
          <p:nvPr>
            <p:ph type="ctrTitle"/>
          </p:nvPr>
        </p:nvSpPr>
        <p:spPr>
          <a:xfrm>
            <a:off x="311708" y="744575"/>
            <a:ext cx="8520600" cy="2052600"/>
          </a:xfrm>
          <a:prstGeom prst="rect">
            <a:avLst/>
          </a:prstGeom>
        </p:spPr>
        <p:txBody>
          <a:bodyPr anchorCtr="0" anchor="b" bIns="45700" lIns="91425" spcFirstLastPara="1" rIns="91425" wrap="square" tIns="4570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87" name="Google Shape;87;p13"/>
          <p:cNvSpPr txBox="1"/>
          <p:nvPr>
            <p:ph idx="1" type="subTitle"/>
          </p:nvPr>
        </p:nvSpPr>
        <p:spPr>
          <a:xfrm>
            <a:off x="311700" y="2834125"/>
            <a:ext cx="8520600" cy="792600"/>
          </a:xfrm>
          <a:prstGeom prst="rect">
            <a:avLst/>
          </a:prstGeom>
        </p:spPr>
        <p:txBody>
          <a:bodyPr anchorCtr="0" anchor="t" bIns="45700" lIns="91425" spcFirstLastPara="1" rIns="91425" wrap="square" tIns="45700">
            <a:normAutofit/>
          </a:bodyPr>
          <a:lstStyle>
            <a:lvl1pPr lvl="0" algn="ctr">
              <a:lnSpc>
                <a:spcPct val="100000"/>
              </a:lnSpc>
              <a:spcBef>
                <a:spcPts val="640"/>
              </a:spcBef>
              <a:spcAft>
                <a:spcPts val="0"/>
              </a:spcAft>
              <a:buSzPts val="2800"/>
              <a:buNone/>
              <a:defRPr sz="2800"/>
            </a:lvl1pPr>
            <a:lvl2pPr lvl="1" algn="ctr">
              <a:lnSpc>
                <a:spcPct val="100000"/>
              </a:lnSpc>
              <a:spcBef>
                <a:spcPts val="560"/>
              </a:spcBef>
              <a:spcAft>
                <a:spcPts val="0"/>
              </a:spcAft>
              <a:buSzPts val="2800"/>
              <a:buNone/>
              <a:defRPr sz="2800"/>
            </a:lvl2pPr>
            <a:lvl3pPr lvl="2" algn="ctr">
              <a:lnSpc>
                <a:spcPct val="100000"/>
              </a:lnSpc>
              <a:spcBef>
                <a:spcPts val="480"/>
              </a:spcBef>
              <a:spcAft>
                <a:spcPts val="0"/>
              </a:spcAft>
              <a:buSzPts val="2800"/>
              <a:buNone/>
              <a:defRPr sz="2800"/>
            </a:lvl3pPr>
            <a:lvl4pPr lvl="3" algn="ctr">
              <a:lnSpc>
                <a:spcPct val="100000"/>
              </a:lnSpc>
              <a:spcBef>
                <a:spcPts val="400"/>
              </a:spcBef>
              <a:spcAft>
                <a:spcPts val="0"/>
              </a:spcAft>
              <a:buSzPts val="2800"/>
              <a:buNone/>
              <a:defRPr sz="2800"/>
            </a:lvl4pPr>
            <a:lvl5pPr lvl="4" algn="ctr">
              <a:lnSpc>
                <a:spcPct val="100000"/>
              </a:lnSpc>
              <a:spcBef>
                <a:spcPts val="400"/>
              </a:spcBef>
              <a:spcAft>
                <a:spcPts val="0"/>
              </a:spcAft>
              <a:buSzPts val="2800"/>
              <a:buNone/>
              <a:defRPr sz="2800"/>
            </a:lvl5pPr>
            <a:lvl6pPr lvl="5" algn="ctr">
              <a:lnSpc>
                <a:spcPct val="100000"/>
              </a:lnSpc>
              <a:spcBef>
                <a:spcPts val="400"/>
              </a:spcBef>
              <a:spcAft>
                <a:spcPts val="0"/>
              </a:spcAft>
              <a:buSzPts val="2800"/>
              <a:buNone/>
              <a:defRPr sz="2800"/>
            </a:lvl6pPr>
            <a:lvl7pPr lvl="6" algn="ctr">
              <a:lnSpc>
                <a:spcPct val="100000"/>
              </a:lnSpc>
              <a:spcBef>
                <a:spcPts val="400"/>
              </a:spcBef>
              <a:spcAft>
                <a:spcPts val="0"/>
              </a:spcAft>
              <a:buSzPts val="2800"/>
              <a:buNone/>
              <a:defRPr sz="2800"/>
            </a:lvl7pPr>
            <a:lvl8pPr lvl="7" algn="ctr">
              <a:lnSpc>
                <a:spcPct val="100000"/>
              </a:lnSpc>
              <a:spcBef>
                <a:spcPts val="400"/>
              </a:spcBef>
              <a:spcAft>
                <a:spcPts val="0"/>
              </a:spcAft>
              <a:buSzPts val="2800"/>
              <a:buNone/>
              <a:defRPr sz="2800"/>
            </a:lvl8pPr>
            <a:lvl9pPr lvl="8" algn="ctr">
              <a:lnSpc>
                <a:spcPct val="100000"/>
              </a:lnSpc>
              <a:spcBef>
                <a:spcPts val="400"/>
              </a:spcBef>
              <a:spcAft>
                <a:spcPts val="0"/>
              </a:spcAft>
              <a:buSzPts val="2800"/>
              <a:buNone/>
              <a:defRPr sz="2800"/>
            </a:lvl9pPr>
          </a:lstStyle>
          <a:p/>
        </p:txBody>
      </p:sp>
      <p:sp>
        <p:nvSpPr>
          <p:cNvPr id="88" name="Google Shape;88;p13"/>
          <p:cNvSpPr txBox="1"/>
          <p:nvPr>
            <p:ph idx="12" type="sldNum"/>
          </p:nvPr>
        </p:nvSpPr>
        <p:spPr>
          <a:xfrm>
            <a:off x="8472458" y="4663217"/>
            <a:ext cx="548700" cy="3936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9" name="Shape 89"/>
        <p:cNvGrpSpPr/>
        <p:nvPr/>
      </p:nvGrpSpPr>
      <p:grpSpPr>
        <a:xfrm>
          <a:off x="0" y="0"/>
          <a:ext cx="0" cy="0"/>
          <a:chOff x="0" y="0"/>
          <a:chExt cx="0" cy="0"/>
        </a:xfrm>
      </p:grpSpPr>
      <p:sp>
        <p:nvSpPr>
          <p:cNvPr id="90" name="Google Shape;90;p14"/>
          <p:cNvSpPr txBox="1"/>
          <p:nvPr>
            <p:ph type="title"/>
          </p:nvPr>
        </p:nvSpPr>
        <p:spPr>
          <a:xfrm>
            <a:off x="311700" y="445025"/>
            <a:ext cx="8520600" cy="572700"/>
          </a:xfrm>
          <a:prstGeom prst="rect">
            <a:avLst/>
          </a:prstGeom>
        </p:spPr>
        <p:txBody>
          <a:bodyPr anchorCtr="0" anchor="ctr" bIns="45700" lIns="91425" spcFirstLastPara="1" rIns="91425" wrap="square" tIns="45700">
            <a:normAutofit/>
          </a:bodyPr>
          <a:lstStyle>
            <a:lvl1pPr lvl="0">
              <a:spcBef>
                <a:spcPts val="0"/>
              </a:spcBef>
              <a:spcAft>
                <a:spcPts val="0"/>
              </a:spcAft>
              <a:buSzPts val="4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 name="Google Shape;91;p14"/>
          <p:cNvSpPr txBox="1"/>
          <p:nvPr>
            <p:ph idx="1" type="body"/>
          </p:nvPr>
        </p:nvSpPr>
        <p:spPr>
          <a:xfrm>
            <a:off x="311700" y="1152475"/>
            <a:ext cx="8520600" cy="3416400"/>
          </a:xfrm>
          <a:prstGeom prst="rect">
            <a:avLst/>
          </a:prstGeom>
        </p:spPr>
        <p:txBody>
          <a:bodyPr anchorCtr="0" anchor="t" bIns="45700" lIns="91425" spcFirstLastPara="1" rIns="91425" wrap="square" tIns="45700">
            <a:normAutofit/>
          </a:bodyPr>
          <a:lstStyle>
            <a:lvl1pPr indent="-431800" lvl="0" marL="457200">
              <a:spcBef>
                <a:spcPts val="640"/>
              </a:spcBef>
              <a:spcAft>
                <a:spcPts val="0"/>
              </a:spcAft>
              <a:buSzPts val="3200"/>
              <a:buChar char="•"/>
              <a:defRPr/>
            </a:lvl1pPr>
            <a:lvl2pPr indent="-406400" lvl="1" marL="914400">
              <a:spcBef>
                <a:spcPts val="560"/>
              </a:spcBef>
              <a:spcAft>
                <a:spcPts val="0"/>
              </a:spcAft>
              <a:buSzPts val="2800"/>
              <a:buChar char="–"/>
              <a:defRPr/>
            </a:lvl2pPr>
            <a:lvl3pPr indent="-381000" lvl="2" marL="1371600">
              <a:spcBef>
                <a:spcPts val="480"/>
              </a:spcBef>
              <a:spcAft>
                <a:spcPts val="0"/>
              </a:spcAft>
              <a:buSzPts val="2400"/>
              <a:buChar char="•"/>
              <a:defRPr/>
            </a:lvl3pPr>
            <a:lvl4pPr indent="-355600" lvl="3" marL="1828800">
              <a:spcBef>
                <a:spcPts val="400"/>
              </a:spcBef>
              <a:spcAft>
                <a:spcPts val="0"/>
              </a:spcAft>
              <a:buSzPts val="2000"/>
              <a:buChar char="–"/>
              <a:defRPr/>
            </a:lvl4pPr>
            <a:lvl5pPr indent="-355600" lvl="4" marL="2286000">
              <a:spcBef>
                <a:spcPts val="400"/>
              </a:spcBef>
              <a:spcAft>
                <a:spcPts val="0"/>
              </a:spcAft>
              <a:buSzPts val="2000"/>
              <a:buChar char="»"/>
              <a:defRPr/>
            </a:lvl5pPr>
            <a:lvl6pPr indent="-355600" lvl="5" marL="2743200">
              <a:spcBef>
                <a:spcPts val="400"/>
              </a:spcBef>
              <a:spcAft>
                <a:spcPts val="0"/>
              </a:spcAft>
              <a:buSzPts val="2000"/>
              <a:buChar char="•"/>
              <a:defRPr/>
            </a:lvl6pPr>
            <a:lvl7pPr indent="-355600" lvl="6" marL="3200400">
              <a:spcBef>
                <a:spcPts val="400"/>
              </a:spcBef>
              <a:spcAft>
                <a:spcPts val="0"/>
              </a:spcAft>
              <a:buSzPts val="2000"/>
              <a:buChar char="•"/>
              <a:defRPr/>
            </a:lvl7pPr>
            <a:lvl8pPr indent="-355600" lvl="7" marL="3657600">
              <a:spcBef>
                <a:spcPts val="400"/>
              </a:spcBef>
              <a:spcAft>
                <a:spcPts val="0"/>
              </a:spcAft>
              <a:buSzPts val="2000"/>
              <a:buChar char="•"/>
              <a:defRPr/>
            </a:lvl8pPr>
            <a:lvl9pPr indent="-355600" lvl="8" marL="4114800">
              <a:spcBef>
                <a:spcPts val="400"/>
              </a:spcBef>
              <a:spcAft>
                <a:spcPts val="0"/>
              </a:spcAft>
              <a:buSzPts val="2000"/>
              <a:buChar char="•"/>
              <a:defRPr/>
            </a:lvl9pPr>
          </a:lstStyle>
          <a:p/>
        </p:txBody>
      </p:sp>
      <p:sp>
        <p:nvSpPr>
          <p:cNvPr id="92" name="Google Shape;92;p14"/>
          <p:cNvSpPr txBox="1"/>
          <p:nvPr>
            <p:ph idx="12" type="sldNum"/>
          </p:nvPr>
        </p:nvSpPr>
        <p:spPr>
          <a:xfrm>
            <a:off x="8472458" y="4663217"/>
            <a:ext cx="548700" cy="3936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3" name="Shape 93"/>
        <p:cNvGrpSpPr/>
        <p:nvPr/>
      </p:nvGrpSpPr>
      <p:grpSpPr>
        <a:xfrm>
          <a:off x="0" y="0"/>
          <a:ext cx="0" cy="0"/>
          <a:chOff x="0" y="0"/>
          <a:chExt cx="0" cy="0"/>
        </a:xfrm>
      </p:grpSpPr>
      <p:sp>
        <p:nvSpPr>
          <p:cNvPr id="94" name="Google Shape;94;p15"/>
          <p:cNvSpPr txBox="1"/>
          <p:nvPr>
            <p:ph type="title"/>
          </p:nvPr>
        </p:nvSpPr>
        <p:spPr>
          <a:xfrm>
            <a:off x="311700" y="445025"/>
            <a:ext cx="8520600" cy="572700"/>
          </a:xfrm>
          <a:prstGeom prst="rect">
            <a:avLst/>
          </a:prstGeom>
        </p:spPr>
        <p:txBody>
          <a:bodyPr anchorCtr="0" anchor="ctr" bIns="45700" lIns="91425" spcFirstLastPara="1" rIns="91425" wrap="square" tIns="45700">
            <a:normAutofit/>
          </a:bodyPr>
          <a:lstStyle>
            <a:lvl1pPr lvl="0">
              <a:spcBef>
                <a:spcPts val="0"/>
              </a:spcBef>
              <a:spcAft>
                <a:spcPts val="0"/>
              </a:spcAft>
              <a:buSzPts val="4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5" name="Google Shape;95;p15"/>
          <p:cNvSpPr txBox="1"/>
          <p:nvPr>
            <p:ph idx="1" type="body"/>
          </p:nvPr>
        </p:nvSpPr>
        <p:spPr>
          <a:xfrm>
            <a:off x="311700" y="1152475"/>
            <a:ext cx="3999900" cy="3416400"/>
          </a:xfrm>
          <a:prstGeom prst="rect">
            <a:avLst/>
          </a:prstGeom>
        </p:spPr>
        <p:txBody>
          <a:bodyPr anchorCtr="0" anchor="t" bIns="45700" lIns="91425" spcFirstLastPara="1" rIns="91425" wrap="square" tIns="45700">
            <a:normAutofit/>
          </a:bodyPr>
          <a:lstStyle>
            <a:lvl1pPr indent="-317500" lvl="0" marL="457200">
              <a:spcBef>
                <a:spcPts val="640"/>
              </a:spcBef>
              <a:spcAft>
                <a:spcPts val="0"/>
              </a:spcAft>
              <a:buSzPts val="1400"/>
              <a:buChar char="•"/>
              <a:defRPr sz="1400"/>
            </a:lvl1pPr>
            <a:lvl2pPr indent="-304800" lvl="1" marL="914400">
              <a:spcBef>
                <a:spcPts val="560"/>
              </a:spcBef>
              <a:spcAft>
                <a:spcPts val="0"/>
              </a:spcAft>
              <a:buSzPts val="1200"/>
              <a:buChar char="–"/>
              <a:defRPr sz="1200"/>
            </a:lvl2pPr>
            <a:lvl3pPr indent="-304800" lvl="2" marL="1371600">
              <a:spcBef>
                <a:spcPts val="480"/>
              </a:spcBef>
              <a:spcAft>
                <a:spcPts val="0"/>
              </a:spcAft>
              <a:buSzPts val="1200"/>
              <a:buChar char="•"/>
              <a:defRPr sz="1200"/>
            </a:lvl3pPr>
            <a:lvl4pPr indent="-304800" lvl="3" marL="1828800">
              <a:spcBef>
                <a:spcPts val="400"/>
              </a:spcBef>
              <a:spcAft>
                <a:spcPts val="0"/>
              </a:spcAft>
              <a:buSzPts val="1200"/>
              <a:buChar char="–"/>
              <a:defRPr sz="1200"/>
            </a:lvl4pPr>
            <a:lvl5pPr indent="-304800" lvl="4" marL="2286000">
              <a:spcBef>
                <a:spcPts val="400"/>
              </a:spcBef>
              <a:spcAft>
                <a:spcPts val="0"/>
              </a:spcAft>
              <a:buSzPts val="1200"/>
              <a:buChar char="»"/>
              <a:defRPr sz="1200"/>
            </a:lvl5pPr>
            <a:lvl6pPr indent="-304800" lvl="5" marL="2743200">
              <a:spcBef>
                <a:spcPts val="400"/>
              </a:spcBef>
              <a:spcAft>
                <a:spcPts val="0"/>
              </a:spcAft>
              <a:buSzPts val="1200"/>
              <a:buChar char="•"/>
              <a:defRPr sz="1200"/>
            </a:lvl6pPr>
            <a:lvl7pPr indent="-304800" lvl="6" marL="3200400">
              <a:spcBef>
                <a:spcPts val="400"/>
              </a:spcBef>
              <a:spcAft>
                <a:spcPts val="0"/>
              </a:spcAft>
              <a:buSzPts val="1200"/>
              <a:buChar char="•"/>
              <a:defRPr sz="1200"/>
            </a:lvl7pPr>
            <a:lvl8pPr indent="-304800" lvl="7" marL="3657600">
              <a:spcBef>
                <a:spcPts val="400"/>
              </a:spcBef>
              <a:spcAft>
                <a:spcPts val="0"/>
              </a:spcAft>
              <a:buSzPts val="1200"/>
              <a:buChar char="•"/>
              <a:defRPr sz="1200"/>
            </a:lvl8pPr>
            <a:lvl9pPr indent="-304800" lvl="8" marL="4114800">
              <a:spcBef>
                <a:spcPts val="400"/>
              </a:spcBef>
              <a:spcAft>
                <a:spcPts val="0"/>
              </a:spcAft>
              <a:buSzPts val="1200"/>
              <a:buChar char="•"/>
              <a:defRPr sz="1200"/>
            </a:lvl9pPr>
          </a:lstStyle>
          <a:p/>
        </p:txBody>
      </p:sp>
      <p:sp>
        <p:nvSpPr>
          <p:cNvPr id="96" name="Google Shape;96;p15"/>
          <p:cNvSpPr txBox="1"/>
          <p:nvPr>
            <p:ph idx="2" type="body"/>
          </p:nvPr>
        </p:nvSpPr>
        <p:spPr>
          <a:xfrm>
            <a:off x="4832400" y="1152475"/>
            <a:ext cx="3999900" cy="3416400"/>
          </a:xfrm>
          <a:prstGeom prst="rect">
            <a:avLst/>
          </a:prstGeom>
        </p:spPr>
        <p:txBody>
          <a:bodyPr anchorCtr="0" anchor="t" bIns="45700" lIns="91425" spcFirstLastPara="1" rIns="91425" wrap="square" tIns="45700">
            <a:normAutofit/>
          </a:bodyPr>
          <a:lstStyle>
            <a:lvl1pPr indent="-317500" lvl="0" marL="457200">
              <a:spcBef>
                <a:spcPts val="640"/>
              </a:spcBef>
              <a:spcAft>
                <a:spcPts val="0"/>
              </a:spcAft>
              <a:buSzPts val="1400"/>
              <a:buChar char="•"/>
              <a:defRPr sz="1400"/>
            </a:lvl1pPr>
            <a:lvl2pPr indent="-304800" lvl="1" marL="914400">
              <a:spcBef>
                <a:spcPts val="560"/>
              </a:spcBef>
              <a:spcAft>
                <a:spcPts val="0"/>
              </a:spcAft>
              <a:buSzPts val="1200"/>
              <a:buChar char="–"/>
              <a:defRPr sz="1200"/>
            </a:lvl2pPr>
            <a:lvl3pPr indent="-304800" lvl="2" marL="1371600">
              <a:spcBef>
                <a:spcPts val="480"/>
              </a:spcBef>
              <a:spcAft>
                <a:spcPts val="0"/>
              </a:spcAft>
              <a:buSzPts val="1200"/>
              <a:buChar char="•"/>
              <a:defRPr sz="1200"/>
            </a:lvl3pPr>
            <a:lvl4pPr indent="-304800" lvl="3" marL="1828800">
              <a:spcBef>
                <a:spcPts val="400"/>
              </a:spcBef>
              <a:spcAft>
                <a:spcPts val="0"/>
              </a:spcAft>
              <a:buSzPts val="1200"/>
              <a:buChar char="–"/>
              <a:defRPr sz="1200"/>
            </a:lvl4pPr>
            <a:lvl5pPr indent="-304800" lvl="4" marL="2286000">
              <a:spcBef>
                <a:spcPts val="400"/>
              </a:spcBef>
              <a:spcAft>
                <a:spcPts val="0"/>
              </a:spcAft>
              <a:buSzPts val="1200"/>
              <a:buChar char="»"/>
              <a:defRPr sz="1200"/>
            </a:lvl5pPr>
            <a:lvl6pPr indent="-304800" lvl="5" marL="2743200">
              <a:spcBef>
                <a:spcPts val="400"/>
              </a:spcBef>
              <a:spcAft>
                <a:spcPts val="0"/>
              </a:spcAft>
              <a:buSzPts val="1200"/>
              <a:buChar char="•"/>
              <a:defRPr sz="1200"/>
            </a:lvl6pPr>
            <a:lvl7pPr indent="-304800" lvl="6" marL="3200400">
              <a:spcBef>
                <a:spcPts val="400"/>
              </a:spcBef>
              <a:spcAft>
                <a:spcPts val="0"/>
              </a:spcAft>
              <a:buSzPts val="1200"/>
              <a:buChar char="•"/>
              <a:defRPr sz="1200"/>
            </a:lvl7pPr>
            <a:lvl8pPr indent="-304800" lvl="7" marL="3657600">
              <a:spcBef>
                <a:spcPts val="400"/>
              </a:spcBef>
              <a:spcAft>
                <a:spcPts val="0"/>
              </a:spcAft>
              <a:buSzPts val="1200"/>
              <a:buChar char="•"/>
              <a:defRPr sz="1200"/>
            </a:lvl8pPr>
            <a:lvl9pPr indent="-304800" lvl="8" marL="4114800">
              <a:spcBef>
                <a:spcPts val="400"/>
              </a:spcBef>
              <a:spcAft>
                <a:spcPts val="0"/>
              </a:spcAft>
              <a:buSzPts val="1200"/>
              <a:buChar char="•"/>
              <a:defRPr sz="1200"/>
            </a:lvl9pPr>
          </a:lstStyle>
          <a:p/>
        </p:txBody>
      </p:sp>
      <p:sp>
        <p:nvSpPr>
          <p:cNvPr id="97" name="Google Shape;97;p15"/>
          <p:cNvSpPr txBox="1"/>
          <p:nvPr>
            <p:ph idx="12" type="sldNum"/>
          </p:nvPr>
        </p:nvSpPr>
        <p:spPr>
          <a:xfrm>
            <a:off x="8472458" y="4663217"/>
            <a:ext cx="548700" cy="3936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rgbClr val="1C4579"/>
        </a:solidFill>
      </p:bgPr>
    </p:bg>
    <p:spTree>
      <p:nvGrpSpPr>
        <p:cNvPr id="16" name="Shape 16"/>
        <p:cNvGrpSpPr/>
        <p:nvPr/>
      </p:nvGrpSpPr>
      <p:grpSpPr>
        <a:xfrm>
          <a:off x="0" y="0"/>
          <a:ext cx="0" cy="0"/>
          <a:chOff x="0" y="0"/>
          <a:chExt cx="0" cy="0"/>
        </a:xfrm>
      </p:grpSpPr>
      <p:sp>
        <p:nvSpPr>
          <p:cNvPr id="17" name="Google Shape;17;p3"/>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chemeClr val="dk1"/>
              </a:buClr>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3"/>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chemeClr val="dk1"/>
              </a:buClr>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0" name="Shape 20"/>
        <p:cNvGrpSpPr/>
        <p:nvPr/>
      </p:nvGrpSpPr>
      <p:grpSpPr>
        <a:xfrm>
          <a:off x="0" y="0"/>
          <a:ext cx="0" cy="0"/>
          <a:chOff x="0" y="0"/>
          <a:chExt cx="0" cy="0"/>
        </a:xfrm>
      </p:grpSpPr>
      <p:sp>
        <p:nvSpPr>
          <p:cNvPr id="21" name="Google Shape;21;p4"/>
          <p:cNvSpPr/>
          <p:nvPr/>
        </p:nvSpPr>
        <p:spPr>
          <a:xfrm>
            <a:off x="0" y="0"/>
            <a:ext cx="9144000" cy="685800"/>
          </a:xfrm>
          <a:prstGeom prst="rect">
            <a:avLst/>
          </a:prstGeom>
          <a:solidFill>
            <a:srgbClr val="1C4579"/>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22" name="Google Shape;22;p4"/>
          <p:cNvSpPr txBox="1"/>
          <p:nvPr>
            <p:ph type="title"/>
          </p:nvPr>
        </p:nvSpPr>
        <p:spPr>
          <a:xfrm>
            <a:off x="457200" y="-1"/>
            <a:ext cx="8229600" cy="6858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lt1"/>
              </a:buClr>
              <a:buSzPts val="1800"/>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200150"/>
            <a:ext cx="8229600" cy="33945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7" name="Google Shape;27;p4"/>
          <p:cNvSpPr txBox="1"/>
          <p:nvPr/>
        </p:nvSpPr>
        <p:spPr>
          <a:xfrm>
            <a:off x="-12305" y="4898910"/>
            <a:ext cx="9144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 sz="1200">
                <a:solidFill>
                  <a:srgbClr val="B7B7B7"/>
                </a:solidFill>
                <a:latin typeface="Montserrat"/>
                <a:ea typeface="Montserrat"/>
                <a:cs typeface="Montserrat"/>
                <a:sym typeface="Montserrat"/>
              </a:rPr>
              <a:t>Secret Keys to a STEM Degree  |  © 2026 Justin Rittenhouse, PhD</a:t>
            </a:r>
            <a:endParaRPr>
              <a:solidFill>
                <a:srgbClr val="B7B7B7"/>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8" name="Shape 28"/>
        <p:cNvGrpSpPr/>
        <p:nvPr/>
      </p:nvGrpSpPr>
      <p:grpSpPr>
        <a:xfrm>
          <a:off x="0" y="0"/>
          <a:ext cx="0" cy="0"/>
          <a:chOff x="0" y="0"/>
          <a:chExt cx="0" cy="0"/>
        </a:xfrm>
      </p:grpSpPr>
      <p:sp>
        <p:nvSpPr>
          <p:cNvPr id="29" name="Google Shape;29;p5"/>
          <p:cNvSpPr txBox="1"/>
          <p:nvPr>
            <p:ph type="title"/>
          </p:nvPr>
        </p:nvSpPr>
        <p:spPr>
          <a:xfrm>
            <a:off x="722313" y="3305175"/>
            <a:ext cx="7772400" cy="10215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5"/>
          <p:cNvSpPr txBox="1"/>
          <p:nvPr>
            <p:ph idx="1" type="body"/>
          </p:nvPr>
        </p:nvSpPr>
        <p:spPr>
          <a:xfrm>
            <a:off x="722313" y="2180035"/>
            <a:ext cx="7772400" cy="112500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1" name="Google Shape;31;p5"/>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5"/>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4" name="Shape 34"/>
        <p:cNvGrpSpPr/>
        <p:nvPr/>
      </p:nvGrpSpPr>
      <p:grpSpPr>
        <a:xfrm>
          <a:off x="0" y="0"/>
          <a:ext cx="0" cy="0"/>
          <a:chOff x="0" y="0"/>
          <a:chExt cx="0" cy="0"/>
        </a:xfrm>
      </p:grpSpPr>
      <p:sp>
        <p:nvSpPr>
          <p:cNvPr id="35" name="Google Shape;35;p6"/>
          <p:cNvSpPr/>
          <p:nvPr/>
        </p:nvSpPr>
        <p:spPr>
          <a:xfrm>
            <a:off x="0" y="0"/>
            <a:ext cx="9144000" cy="685800"/>
          </a:xfrm>
          <a:prstGeom prst="rect">
            <a:avLst/>
          </a:prstGeom>
          <a:solidFill>
            <a:srgbClr val="1C4579"/>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36" name="Google Shape;36;p6"/>
          <p:cNvSpPr txBox="1"/>
          <p:nvPr>
            <p:ph type="title"/>
          </p:nvPr>
        </p:nvSpPr>
        <p:spPr>
          <a:xfrm>
            <a:off x="457200" y="1704"/>
            <a:ext cx="8229600" cy="6858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lt1"/>
              </a:buClr>
              <a:buSzPts val="1800"/>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 name="Google Shape;37;p6"/>
          <p:cNvSpPr txBox="1"/>
          <p:nvPr>
            <p:ph idx="1" type="body"/>
          </p:nvPr>
        </p:nvSpPr>
        <p:spPr>
          <a:xfrm>
            <a:off x="457200" y="1200150"/>
            <a:ext cx="4038600" cy="33945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8" name="Google Shape;38;p6"/>
          <p:cNvSpPr txBox="1"/>
          <p:nvPr>
            <p:ph idx="2" type="body"/>
          </p:nvPr>
        </p:nvSpPr>
        <p:spPr>
          <a:xfrm>
            <a:off x="4648200" y="1200150"/>
            <a:ext cx="4038600" cy="33945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9" name="Google Shape;39;p6"/>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6"/>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6"/>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42" name="Google Shape;42;p6"/>
          <p:cNvSpPr txBox="1"/>
          <p:nvPr/>
        </p:nvSpPr>
        <p:spPr>
          <a:xfrm>
            <a:off x="-12305" y="4898910"/>
            <a:ext cx="91440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 sz="1200">
                <a:solidFill>
                  <a:srgbClr val="B7B7B7"/>
                </a:solidFill>
                <a:latin typeface="Montserrat"/>
                <a:ea typeface="Montserrat"/>
                <a:cs typeface="Montserrat"/>
                <a:sym typeface="Montserrat"/>
              </a:rPr>
              <a:t>Secret Keys to a </a:t>
            </a:r>
            <a:r>
              <a:rPr b="1" lang="en" sz="1200">
                <a:solidFill>
                  <a:srgbClr val="B7B7B7"/>
                </a:solidFill>
                <a:latin typeface="Montserrat"/>
                <a:ea typeface="Montserrat"/>
                <a:cs typeface="Montserrat"/>
                <a:sym typeface="Montserrat"/>
              </a:rPr>
              <a:t>STEM</a:t>
            </a:r>
            <a:r>
              <a:rPr b="1" lang="en" sz="1200">
                <a:solidFill>
                  <a:srgbClr val="B7B7B7"/>
                </a:solidFill>
                <a:latin typeface="Montserrat"/>
                <a:ea typeface="Montserrat"/>
                <a:cs typeface="Montserrat"/>
                <a:sym typeface="Montserrat"/>
              </a:rPr>
              <a:t> Degree  |  © 2026 Justin Rittenhouse, PhD</a:t>
            </a:r>
            <a:endParaRPr>
              <a:solidFill>
                <a:srgbClr val="B7B7B7"/>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3" name="Shape 43"/>
        <p:cNvGrpSpPr/>
        <p:nvPr/>
      </p:nvGrpSpPr>
      <p:grpSpPr>
        <a:xfrm>
          <a:off x="0" y="0"/>
          <a:ext cx="0" cy="0"/>
          <a:chOff x="0" y="0"/>
          <a:chExt cx="0" cy="0"/>
        </a:xfrm>
      </p:grpSpPr>
      <p:sp>
        <p:nvSpPr>
          <p:cNvPr id="44" name="Google Shape;44;p7"/>
          <p:cNvSpPr/>
          <p:nvPr/>
        </p:nvSpPr>
        <p:spPr>
          <a:xfrm>
            <a:off x="0" y="0"/>
            <a:ext cx="9144000" cy="685800"/>
          </a:xfrm>
          <a:prstGeom prst="rect">
            <a:avLst/>
          </a:prstGeom>
          <a:solidFill>
            <a:srgbClr val="1C4579"/>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5" name="Google Shape;45;p7"/>
          <p:cNvSpPr txBox="1"/>
          <p:nvPr>
            <p:ph type="title"/>
          </p:nvPr>
        </p:nvSpPr>
        <p:spPr>
          <a:xfrm>
            <a:off x="539225" y="-1"/>
            <a:ext cx="8229600" cy="6858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7"/>
          <p:cNvSpPr txBox="1"/>
          <p:nvPr>
            <p:ph idx="1" type="body"/>
          </p:nvPr>
        </p:nvSpPr>
        <p:spPr>
          <a:xfrm>
            <a:off x="457200" y="1151335"/>
            <a:ext cx="4040100" cy="4797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7"/>
          <p:cNvSpPr txBox="1"/>
          <p:nvPr>
            <p:ph idx="2" type="body"/>
          </p:nvPr>
        </p:nvSpPr>
        <p:spPr>
          <a:xfrm>
            <a:off x="457200" y="1631156"/>
            <a:ext cx="4040100" cy="29634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7"/>
          <p:cNvSpPr txBox="1"/>
          <p:nvPr>
            <p:ph idx="3" type="body"/>
          </p:nvPr>
        </p:nvSpPr>
        <p:spPr>
          <a:xfrm>
            <a:off x="4645025" y="1151335"/>
            <a:ext cx="4041900" cy="4797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7"/>
          <p:cNvSpPr txBox="1"/>
          <p:nvPr>
            <p:ph idx="4" type="body"/>
          </p:nvPr>
        </p:nvSpPr>
        <p:spPr>
          <a:xfrm>
            <a:off x="4645025" y="1631156"/>
            <a:ext cx="4041900" cy="29634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7"/>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7"/>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53" name="Google Shape;53;p7"/>
          <p:cNvSpPr txBox="1"/>
          <p:nvPr/>
        </p:nvSpPr>
        <p:spPr>
          <a:xfrm>
            <a:off x="-12305" y="4898910"/>
            <a:ext cx="91440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 sz="1200">
                <a:solidFill>
                  <a:srgbClr val="B7B7B7"/>
                </a:solidFill>
                <a:latin typeface="Montserrat"/>
                <a:ea typeface="Montserrat"/>
                <a:cs typeface="Montserrat"/>
                <a:sym typeface="Montserrat"/>
              </a:rPr>
              <a:t>Secret Keys to a STEM Degree  |  © 2026 Justin Rittenhouse, PhD</a:t>
            </a:r>
            <a:endParaRPr>
              <a:solidFill>
                <a:srgbClr val="B7B7B7"/>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4" name="Shape 54"/>
        <p:cNvGrpSpPr/>
        <p:nvPr/>
      </p:nvGrpSpPr>
      <p:grpSpPr>
        <a:xfrm>
          <a:off x="0" y="0"/>
          <a:ext cx="0" cy="0"/>
          <a:chOff x="0" y="0"/>
          <a:chExt cx="0" cy="0"/>
        </a:xfrm>
      </p:grpSpPr>
      <p:sp>
        <p:nvSpPr>
          <p:cNvPr id="55" name="Google Shape;55;p8"/>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8"/>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8"/>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9" name="Shape 59"/>
        <p:cNvGrpSpPr/>
        <p:nvPr/>
      </p:nvGrpSpPr>
      <p:grpSpPr>
        <a:xfrm>
          <a:off x="0" y="0"/>
          <a:ext cx="0" cy="0"/>
          <a:chOff x="0" y="0"/>
          <a:chExt cx="0" cy="0"/>
        </a:xfrm>
      </p:grpSpPr>
      <p:sp>
        <p:nvSpPr>
          <p:cNvPr id="60" name="Google Shape;60;p9"/>
          <p:cNvSpPr txBox="1"/>
          <p:nvPr>
            <p:ph type="title"/>
          </p:nvPr>
        </p:nvSpPr>
        <p:spPr>
          <a:xfrm>
            <a:off x="457200" y="204788"/>
            <a:ext cx="3008400" cy="8715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1" name="Google Shape;61;p9"/>
          <p:cNvSpPr txBox="1"/>
          <p:nvPr>
            <p:ph idx="1" type="body"/>
          </p:nvPr>
        </p:nvSpPr>
        <p:spPr>
          <a:xfrm>
            <a:off x="3575050" y="204788"/>
            <a:ext cx="5111700" cy="4389900"/>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2" name="Google Shape;62;p9"/>
          <p:cNvSpPr txBox="1"/>
          <p:nvPr>
            <p:ph idx="2" type="body"/>
          </p:nvPr>
        </p:nvSpPr>
        <p:spPr>
          <a:xfrm>
            <a:off x="457200" y="1076325"/>
            <a:ext cx="3008400" cy="35184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3" name="Google Shape;63;p9"/>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9"/>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6" name="Shape 66"/>
        <p:cNvGrpSpPr/>
        <p:nvPr/>
      </p:nvGrpSpPr>
      <p:grpSpPr>
        <a:xfrm>
          <a:off x="0" y="0"/>
          <a:ext cx="0" cy="0"/>
          <a:chOff x="0" y="0"/>
          <a:chExt cx="0" cy="0"/>
        </a:xfrm>
      </p:grpSpPr>
      <p:sp>
        <p:nvSpPr>
          <p:cNvPr id="67" name="Google Shape;67;p10"/>
          <p:cNvSpPr txBox="1"/>
          <p:nvPr>
            <p:ph type="title"/>
          </p:nvPr>
        </p:nvSpPr>
        <p:spPr>
          <a:xfrm>
            <a:off x="1792288" y="3600450"/>
            <a:ext cx="5486400" cy="4251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10"/>
          <p:cNvSpPr/>
          <p:nvPr>
            <p:ph idx="2" type="pic"/>
          </p:nvPr>
        </p:nvSpPr>
        <p:spPr>
          <a:xfrm>
            <a:off x="1792288" y="459581"/>
            <a:ext cx="5486400" cy="3086100"/>
          </a:xfrm>
          <a:prstGeom prst="rect">
            <a:avLst/>
          </a:prstGeom>
          <a:noFill/>
          <a:ln>
            <a:noFill/>
          </a:ln>
        </p:spPr>
      </p:sp>
      <p:sp>
        <p:nvSpPr>
          <p:cNvPr id="69" name="Google Shape;69;p10"/>
          <p:cNvSpPr txBox="1"/>
          <p:nvPr>
            <p:ph idx="1" type="body"/>
          </p:nvPr>
        </p:nvSpPr>
        <p:spPr>
          <a:xfrm>
            <a:off x="1792288" y="4025504"/>
            <a:ext cx="5486400" cy="6036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70" name="Google Shape;70;p10"/>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0"/>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200150"/>
            <a:ext cx="8229600" cy="3394500"/>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chemeClr val="dk1"/>
              </a:buClr>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dk1"/>
              </a:buClr>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0" Type="http://schemas.openxmlformats.org/officeDocument/2006/relationships/slide" Target="/ppt/slides/slide27.xml"/><Relationship Id="rId11" Type="http://schemas.openxmlformats.org/officeDocument/2006/relationships/slide" Target="/ppt/slides/slide13.xml"/><Relationship Id="rId10" Type="http://schemas.openxmlformats.org/officeDocument/2006/relationships/slide" Target="/ppt/slides/slide11.xml"/><Relationship Id="rId21" Type="http://schemas.openxmlformats.org/officeDocument/2006/relationships/slide" Target="/ppt/slides/slide28.xml"/><Relationship Id="rId13" Type="http://schemas.openxmlformats.org/officeDocument/2006/relationships/slide" Target="/ppt/slides/slide17.xml"/><Relationship Id="rId12" Type="http://schemas.openxmlformats.org/officeDocument/2006/relationships/slide" Target="/ppt/slides/slide15.xml"/><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slide" Target="/ppt/slides/slide3.xml"/><Relationship Id="rId4" Type="http://schemas.openxmlformats.org/officeDocument/2006/relationships/slide" Target="/ppt/slides/slide4.xml"/><Relationship Id="rId9" Type="http://schemas.openxmlformats.org/officeDocument/2006/relationships/slide" Target="/ppt/slides/slide9.xml"/><Relationship Id="rId15" Type="http://schemas.openxmlformats.org/officeDocument/2006/relationships/slide" Target="/ppt/slides/slide20.xml"/><Relationship Id="rId14" Type="http://schemas.openxmlformats.org/officeDocument/2006/relationships/slide" Target="/ppt/slides/slide19.xml"/><Relationship Id="rId17" Type="http://schemas.openxmlformats.org/officeDocument/2006/relationships/slide" Target="/ppt/slides/slide24.xml"/><Relationship Id="rId16" Type="http://schemas.openxmlformats.org/officeDocument/2006/relationships/slide" Target="/ppt/slides/slide22.xml"/><Relationship Id="rId5" Type="http://schemas.openxmlformats.org/officeDocument/2006/relationships/slide" Target="/ppt/slides/slide6.xml"/><Relationship Id="rId19" Type="http://schemas.openxmlformats.org/officeDocument/2006/relationships/slide" Target="/ppt/slides/slide26.xml"/><Relationship Id="rId6" Type="http://schemas.openxmlformats.org/officeDocument/2006/relationships/slide" Target="/ppt/slides/slide6.xml"/><Relationship Id="rId18" Type="http://schemas.openxmlformats.org/officeDocument/2006/relationships/slide" Target="/ppt/slides/slide25.xml"/><Relationship Id="rId7" Type="http://schemas.openxmlformats.org/officeDocument/2006/relationships/slide" Target="/ppt/slides/slide7.xml"/><Relationship Id="rId8" Type="http://schemas.openxmlformats.org/officeDocument/2006/relationships/slide" Target="/ppt/slides/slide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1" Type="http://schemas.openxmlformats.org/officeDocument/2006/relationships/hyperlink" Target="http://paraview.org" TargetMode="External"/><Relationship Id="rId10" Type="http://schemas.openxmlformats.org/officeDocument/2006/relationships/hyperlink" Target="http://calculix.de" TargetMode="External"/><Relationship Id="rId12" Type="http://schemas.openxmlformats.org/officeDocument/2006/relationships/hyperlink" Target="http://obsproject.com" TargetMode="External"/><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hyperlink" Target="http://justinrittenhousephd.com" TargetMode="External"/><Relationship Id="rId4" Type="http://schemas.openxmlformats.org/officeDocument/2006/relationships/hyperlink" Target="http://wolframalpha.com" TargetMode="External"/><Relationship Id="rId9" Type="http://schemas.openxmlformats.org/officeDocument/2006/relationships/hyperlink" Target="http://freecadweb.org" TargetMode="External"/><Relationship Id="rId5" Type="http://schemas.openxmlformats.org/officeDocument/2006/relationships/hyperlink" Target="http://libreoffice.org" TargetMode="External"/><Relationship Id="rId6" Type="http://schemas.openxmlformats.org/officeDocument/2006/relationships/hyperlink" Target="http://anaconda.com" TargetMode="External"/><Relationship Id="rId7" Type="http://schemas.openxmlformats.org/officeDocument/2006/relationships/hyperlink" Target="http://gnu.org/software/octave" TargetMode="External"/><Relationship Id="rId8" Type="http://schemas.openxmlformats.org/officeDocument/2006/relationships/hyperlink" Target="http://winehq.org"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hyperlink" Target="http://justinrittenhousephd.com"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hyperlink" Target="http://justinrittenhousephd.com" TargetMode="External"/><Relationship Id="rId4" Type="http://schemas.openxmlformats.org/officeDocument/2006/relationships/hyperlink" Target="http://linkedin.com/in/justin-rittenhouse-phd" TargetMode="External"/><Relationship Id="rId5" Type="http://schemas.openxmlformats.org/officeDocument/2006/relationships/hyperlink" Target="https://www.amazon.com/Secret-Keys-STEM-Degree-Engineering/dp/B0FYY8MQB2/ref=sr_1_1?crid=1LTO4HP43SPC9&amp;dib=eyJ2IjoiMSJ9.xbvjAHZsfAj5KZEY4W45eQ.8h5vHL8dfqw7ULMBLl1czBH5eevRxC70BRyb2mDIPrw&amp;dib_tag=se&amp;keywords=secret+keys+to+a+stem+degree&amp;qid=1769534616&amp;sprefix=secret+keys+to+a+stem+degree%2Caps%2C281&amp;sr=8-1" TargetMode="External"/><Relationship Id="rId6" Type="http://schemas.openxmlformats.org/officeDocument/2006/relationships/hyperlink" Target="https://www.barnesandnoble.com/w/secret-keys-to-a-stem-degree-justin-rittenhouse/1149265877?ean=9798993175713" TargetMode="External"/><Relationship Id="rId7"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hyperlink" Target="http://freecad.org" TargetMode="External"/><Relationship Id="rId4" Type="http://schemas.openxmlformats.org/officeDocument/2006/relationships/hyperlink" Target="http://python.org" TargetMode="External"/><Relationship Id="rId5" Type="http://schemas.openxmlformats.org/officeDocument/2006/relationships/hyperlink" Target="http://libreoffice.org"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6"/>
          <p:cNvSpPr/>
          <p:nvPr/>
        </p:nvSpPr>
        <p:spPr>
          <a:xfrm>
            <a:off x="0" y="2917379"/>
            <a:ext cx="9144000" cy="738600"/>
          </a:xfrm>
          <a:prstGeom prst="rect">
            <a:avLst/>
          </a:prstGeom>
          <a:solidFill>
            <a:srgbClr val="23A6D5"/>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3" name="Google Shape;103;p16"/>
          <p:cNvSpPr txBox="1"/>
          <p:nvPr/>
        </p:nvSpPr>
        <p:spPr>
          <a:xfrm>
            <a:off x="178500" y="268250"/>
            <a:ext cx="7666200" cy="2401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 sz="5000" u="none" cap="none" strike="noStrike">
                <a:solidFill>
                  <a:schemeClr val="lt1"/>
                </a:solidFill>
                <a:latin typeface="Montserrat"/>
                <a:ea typeface="Montserrat"/>
                <a:cs typeface="Montserrat"/>
                <a:sym typeface="Montserrat"/>
              </a:rPr>
              <a:t>SECRET KEYS</a:t>
            </a:r>
            <a:endParaRPr b="1" sz="5000">
              <a:solidFill>
                <a:schemeClr val="lt1"/>
              </a:solidFill>
              <a:latin typeface="Montserrat"/>
              <a:ea typeface="Montserrat"/>
              <a:cs typeface="Montserrat"/>
              <a:sym typeface="Montserrat"/>
            </a:endParaRPr>
          </a:p>
          <a:p>
            <a:pPr indent="0" lvl="0" marL="0" marR="0" rtl="0" algn="ctr">
              <a:spcBef>
                <a:spcPts val="0"/>
              </a:spcBef>
              <a:spcAft>
                <a:spcPts val="0"/>
              </a:spcAft>
              <a:buNone/>
            </a:pPr>
            <a:r>
              <a:rPr b="1" i="0" lang="en" sz="5000" u="none" cap="none" strike="noStrike">
                <a:solidFill>
                  <a:schemeClr val="lt1"/>
                </a:solidFill>
                <a:latin typeface="Montserrat"/>
                <a:ea typeface="Montserrat"/>
                <a:cs typeface="Montserrat"/>
                <a:sym typeface="Montserrat"/>
              </a:rPr>
              <a:t>TO A </a:t>
            </a:r>
            <a:endParaRPr b="1" i="0" sz="5000" u="none" cap="none" strike="noStrike">
              <a:solidFill>
                <a:schemeClr val="lt1"/>
              </a:solidFill>
              <a:latin typeface="Montserrat"/>
              <a:ea typeface="Montserrat"/>
              <a:cs typeface="Montserrat"/>
              <a:sym typeface="Montserrat"/>
            </a:endParaRPr>
          </a:p>
          <a:p>
            <a:pPr indent="0" lvl="0" marL="0" marR="0" rtl="0" algn="ctr">
              <a:spcBef>
                <a:spcPts val="0"/>
              </a:spcBef>
              <a:spcAft>
                <a:spcPts val="0"/>
              </a:spcAft>
              <a:buNone/>
            </a:pPr>
            <a:r>
              <a:rPr b="1" i="0" lang="en" sz="5000" u="none" cap="none" strike="noStrike">
                <a:solidFill>
                  <a:schemeClr val="lt1"/>
                </a:solidFill>
                <a:latin typeface="Montserrat"/>
                <a:ea typeface="Montserrat"/>
                <a:cs typeface="Montserrat"/>
                <a:sym typeface="Montserrat"/>
              </a:rPr>
              <a:t>STEM DEGREE</a:t>
            </a:r>
            <a:endParaRPr b="1" sz="5000">
              <a:solidFill>
                <a:schemeClr val="lt1"/>
              </a:solidFill>
              <a:latin typeface="Montserrat"/>
              <a:ea typeface="Montserrat"/>
              <a:cs typeface="Montserrat"/>
              <a:sym typeface="Montserrat"/>
            </a:endParaRPr>
          </a:p>
        </p:txBody>
      </p:sp>
      <p:sp>
        <p:nvSpPr>
          <p:cNvPr id="104" name="Google Shape;104;p16"/>
          <p:cNvSpPr txBox="1"/>
          <p:nvPr/>
        </p:nvSpPr>
        <p:spPr>
          <a:xfrm>
            <a:off x="178500" y="2932675"/>
            <a:ext cx="7481700" cy="708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 sz="2000">
                <a:solidFill>
                  <a:srgbClr val="000000"/>
                </a:solidFill>
                <a:latin typeface="Montserrat"/>
                <a:ea typeface="Montserrat"/>
                <a:cs typeface="Montserrat"/>
                <a:sym typeface="Montserrat"/>
              </a:rPr>
              <a:t>The Wisdom I Wish I Had While Pursuing an </a:t>
            </a:r>
            <a:endParaRPr b="1" sz="2000">
              <a:solidFill>
                <a:srgbClr val="000000"/>
              </a:solidFill>
              <a:latin typeface="Montserrat"/>
              <a:ea typeface="Montserrat"/>
              <a:cs typeface="Montserrat"/>
              <a:sym typeface="Montserrat"/>
            </a:endParaRPr>
          </a:p>
          <a:p>
            <a:pPr indent="0" lvl="0" marL="0" marR="0" rtl="0" algn="ctr">
              <a:spcBef>
                <a:spcPts val="0"/>
              </a:spcBef>
              <a:spcAft>
                <a:spcPts val="0"/>
              </a:spcAft>
              <a:buNone/>
            </a:pPr>
            <a:r>
              <a:rPr b="1" lang="en" sz="2000">
                <a:solidFill>
                  <a:srgbClr val="000000"/>
                </a:solidFill>
                <a:latin typeface="Montserrat"/>
                <a:ea typeface="Montserrat"/>
                <a:cs typeface="Montserrat"/>
                <a:sym typeface="Montserrat"/>
              </a:rPr>
              <a:t>Engineering Degree</a:t>
            </a:r>
            <a:endParaRPr sz="1000"/>
          </a:p>
        </p:txBody>
      </p:sp>
      <p:sp>
        <p:nvSpPr>
          <p:cNvPr id="105" name="Google Shape;105;p16"/>
          <p:cNvSpPr txBox="1"/>
          <p:nvPr/>
        </p:nvSpPr>
        <p:spPr>
          <a:xfrm>
            <a:off x="261750" y="3903893"/>
            <a:ext cx="7315200" cy="708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Justin Rittenhouse, PhD</a:t>
            </a:r>
            <a:br>
              <a:rPr lang="en" sz="2000">
                <a:solidFill>
                  <a:schemeClr val="lt1"/>
                </a:solidFill>
                <a:latin typeface="Montserrat"/>
                <a:ea typeface="Montserrat"/>
                <a:cs typeface="Montserrat"/>
                <a:sym typeface="Montserrat"/>
              </a:rPr>
            </a:br>
            <a:r>
              <a:rPr lang="en" sz="2000">
                <a:solidFill>
                  <a:schemeClr val="lt1"/>
                </a:solidFill>
                <a:latin typeface="Montserrat"/>
                <a:ea typeface="Montserrat"/>
                <a:cs typeface="Montserrat"/>
                <a:sym typeface="Montserrat"/>
              </a:rPr>
              <a:t>Educator • Engineer • Author</a:t>
            </a:r>
            <a:endParaRPr>
              <a:solidFill>
                <a:schemeClr val="lt1"/>
              </a:solidFill>
            </a:endParaRPr>
          </a:p>
        </p:txBody>
      </p:sp>
      <p:pic>
        <p:nvPicPr>
          <p:cNvPr id="106" name="Google Shape;106;p16"/>
          <p:cNvPicPr preferRelativeResize="0"/>
          <p:nvPr/>
        </p:nvPicPr>
        <p:blipFill>
          <a:blip r:embed="rId3">
            <a:alphaModFix/>
          </a:blip>
          <a:stretch>
            <a:fillRect/>
          </a:stretch>
        </p:blipFill>
        <p:spPr>
          <a:xfrm>
            <a:off x="5470143" y="397600"/>
            <a:ext cx="4430926" cy="407997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5"/>
          <p:cNvSpPr txBox="1"/>
          <p:nvPr/>
        </p:nvSpPr>
        <p:spPr>
          <a:xfrm>
            <a:off x="1708238" y="921950"/>
            <a:ext cx="6400800" cy="923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How many times has a recruiter asked about my minor?</a:t>
            </a:r>
            <a:endParaRPr sz="2700">
              <a:solidFill>
                <a:srgbClr val="FFFFFF"/>
              </a:solidFill>
              <a:latin typeface="Montserrat"/>
              <a:ea typeface="Montserrat"/>
              <a:cs typeface="Montserrat"/>
              <a:sym typeface="Montserrat"/>
            </a:endParaRPr>
          </a:p>
        </p:txBody>
      </p:sp>
      <p:sp>
        <p:nvSpPr>
          <p:cNvPr id="169" name="Google Shape;169;p25"/>
          <p:cNvSpPr txBox="1"/>
          <p:nvPr/>
        </p:nvSpPr>
        <p:spPr>
          <a:xfrm>
            <a:off x="1034963" y="2197800"/>
            <a:ext cx="3443400" cy="1339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A) </a:t>
            </a:r>
            <a:r>
              <a:rPr lang="en" sz="2700">
                <a:solidFill>
                  <a:srgbClr val="FFFFFF"/>
                </a:solidFill>
                <a:latin typeface="Montserrat"/>
                <a:ea typeface="Montserrat"/>
                <a:cs typeface="Montserrat"/>
                <a:sym typeface="Montserrat"/>
              </a:rPr>
              <a:t>Frequently</a:t>
            </a:r>
            <a:br>
              <a:rPr lang="en" sz="2700">
                <a:solidFill>
                  <a:srgbClr val="FFFFFF"/>
                </a:solidFill>
                <a:latin typeface="Montserrat"/>
                <a:ea typeface="Montserrat"/>
                <a:cs typeface="Montserrat"/>
                <a:sym typeface="Montserrat"/>
              </a:rPr>
            </a:br>
            <a:endParaRPr sz="2700">
              <a:solidFill>
                <a:srgbClr val="FFFFFF"/>
              </a:solidFill>
              <a:latin typeface="Montserrat"/>
              <a:ea typeface="Montserrat"/>
              <a:cs typeface="Montserrat"/>
              <a:sym typeface="Montserrat"/>
            </a:endParaRPr>
          </a:p>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B) A few times</a:t>
            </a:r>
            <a:endParaRPr sz="2700">
              <a:solidFill>
                <a:srgbClr val="FFFFFF"/>
              </a:solidFill>
              <a:latin typeface="Montserrat"/>
              <a:ea typeface="Montserrat"/>
              <a:cs typeface="Montserrat"/>
              <a:sym typeface="Montserrat"/>
            </a:endParaRPr>
          </a:p>
        </p:txBody>
      </p:sp>
      <p:sp>
        <p:nvSpPr>
          <p:cNvPr id="170" name="Google Shape;170;p25"/>
          <p:cNvSpPr txBox="1"/>
          <p:nvPr/>
        </p:nvSpPr>
        <p:spPr>
          <a:xfrm>
            <a:off x="5666613" y="2197800"/>
            <a:ext cx="2442300" cy="1339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C) Once</a:t>
            </a:r>
            <a:br>
              <a:rPr lang="en" sz="2700">
                <a:solidFill>
                  <a:srgbClr val="FFFFFF"/>
                </a:solidFill>
                <a:latin typeface="Montserrat"/>
                <a:ea typeface="Montserrat"/>
                <a:cs typeface="Montserrat"/>
                <a:sym typeface="Montserrat"/>
              </a:rPr>
            </a:br>
            <a:endParaRPr sz="2700">
              <a:solidFill>
                <a:srgbClr val="FFFFFF"/>
              </a:solidFill>
              <a:latin typeface="Montserrat"/>
              <a:ea typeface="Montserrat"/>
              <a:cs typeface="Montserrat"/>
              <a:sym typeface="Montserrat"/>
            </a:endParaRPr>
          </a:p>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D) Never</a:t>
            </a:r>
            <a:endParaRPr sz="2700">
              <a:solidFill>
                <a:srgbClr val="FFFFFF"/>
              </a:solidFill>
              <a:latin typeface="Montserrat"/>
              <a:ea typeface="Montserrat"/>
              <a:cs typeface="Montserrat"/>
              <a:sym typeface="Montserrat"/>
            </a:endParaRPr>
          </a:p>
        </p:txBody>
      </p:sp>
      <p:sp>
        <p:nvSpPr>
          <p:cNvPr id="171" name="Google Shape;171;p25"/>
          <p:cNvSpPr/>
          <p:nvPr/>
        </p:nvSpPr>
        <p:spPr>
          <a:xfrm>
            <a:off x="5468038" y="2923675"/>
            <a:ext cx="2097900" cy="717300"/>
          </a:xfrm>
          <a:prstGeom prst="roundRect">
            <a:avLst>
              <a:gd fmla="val 16667" name="adj"/>
            </a:avLst>
          </a:prstGeom>
          <a:noFill/>
          <a:ln cap="flat" cmpd="sng" w="762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71"/>
                                        </p:tgtEl>
                                        <p:attrNameLst>
                                          <p:attrName>style.visibility</p:attrName>
                                        </p:attrNameLst>
                                      </p:cBhvr>
                                      <p:to>
                                        <p:strVal val="visible"/>
                                      </p:to>
                                    </p:set>
                                    <p:anim calcmode="lin" valueType="num">
                                      <p:cBhvr additive="base">
                                        <p:cTn dur="2100"/>
                                        <p:tgtEl>
                                          <p:spTgt spid="171"/>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6"/>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
              <a:t>Chapter 4: Selecting </a:t>
            </a:r>
            <a:r>
              <a:rPr lang="en"/>
              <a:t>a</a:t>
            </a:r>
            <a:r>
              <a:rPr lang="en"/>
              <a:t> Major </a:t>
            </a:r>
            <a:endParaRPr/>
          </a:p>
        </p:txBody>
      </p:sp>
      <p:sp>
        <p:nvSpPr>
          <p:cNvPr id="177" name="Google Shape;177;p26"/>
          <p:cNvSpPr txBox="1"/>
          <p:nvPr>
            <p:ph idx="1" type="body"/>
          </p:nvPr>
        </p:nvSpPr>
        <p:spPr>
          <a:xfrm>
            <a:off x="457200" y="1200150"/>
            <a:ext cx="4038600" cy="3394500"/>
          </a:xfrm>
          <a:prstGeom prst="rect">
            <a:avLst/>
          </a:prstGeom>
        </p:spPr>
        <p:txBody>
          <a:bodyPr anchorCtr="0" anchor="t" bIns="45700" lIns="91425" spcFirstLastPara="1" rIns="91425" wrap="square" tIns="45700">
            <a:normAutofit fontScale="62500" lnSpcReduction="20000"/>
          </a:bodyPr>
          <a:lstStyle/>
          <a:p>
            <a:pPr indent="0" lvl="0" marL="0" rtl="0" algn="ctr">
              <a:spcBef>
                <a:spcPts val="560"/>
              </a:spcBef>
              <a:spcAft>
                <a:spcPts val="0"/>
              </a:spcAft>
              <a:buNone/>
            </a:pPr>
            <a:r>
              <a:rPr b="1" lang="en"/>
              <a:t>Not a life-or-death decision</a:t>
            </a:r>
            <a:endParaRPr b="1"/>
          </a:p>
          <a:p>
            <a:pPr indent="-339725" lvl="0" marL="457200" rtl="0" algn="l">
              <a:spcBef>
                <a:spcPts val="560"/>
              </a:spcBef>
              <a:spcAft>
                <a:spcPts val="0"/>
              </a:spcAft>
              <a:buSzPct val="100000"/>
              <a:buChar char="❖"/>
            </a:pPr>
            <a:r>
              <a:rPr lang="en"/>
              <a:t>A degree is a career tool</a:t>
            </a:r>
            <a:endParaRPr/>
          </a:p>
          <a:p>
            <a:pPr indent="-323850" lvl="1" marL="914400" rtl="0" algn="l">
              <a:spcBef>
                <a:spcPts val="0"/>
              </a:spcBef>
              <a:spcAft>
                <a:spcPts val="0"/>
              </a:spcAft>
              <a:buSzPct val="100000"/>
              <a:buChar char="➢"/>
            </a:pPr>
            <a:r>
              <a:rPr lang="en"/>
              <a:t>The right major strengthens that tool</a:t>
            </a:r>
            <a:endParaRPr/>
          </a:p>
          <a:p>
            <a:pPr indent="-339725" lvl="0" marL="457200" rtl="0" algn="l">
              <a:spcBef>
                <a:spcPts val="0"/>
              </a:spcBef>
              <a:spcAft>
                <a:spcPts val="0"/>
              </a:spcAft>
              <a:buSzPct val="100000"/>
              <a:buChar char="❖"/>
            </a:pPr>
            <a:r>
              <a:rPr lang="en"/>
              <a:t>Only 27% of college graduates work in a career closely related to their major</a:t>
            </a:r>
            <a:r>
              <a:rPr baseline="30000" lang="en"/>
              <a:t>5</a:t>
            </a:r>
            <a:endParaRPr baseline="30000"/>
          </a:p>
          <a:p>
            <a:pPr indent="0" lvl="0" marL="457200" rtl="0" algn="l">
              <a:spcBef>
                <a:spcPts val="560"/>
              </a:spcBef>
              <a:spcAft>
                <a:spcPts val="0"/>
              </a:spcAft>
              <a:buNone/>
            </a:pPr>
            <a:r>
              <a:t/>
            </a:r>
            <a:endParaRPr/>
          </a:p>
          <a:p>
            <a:pPr indent="0" lvl="0" marL="0" rtl="0" algn="ctr">
              <a:spcBef>
                <a:spcPts val="560"/>
              </a:spcBef>
              <a:spcAft>
                <a:spcPts val="0"/>
              </a:spcAft>
              <a:buNone/>
            </a:pPr>
            <a:r>
              <a:rPr b="1" lang="en"/>
              <a:t>Talk to industry professionals</a:t>
            </a:r>
            <a:endParaRPr b="1"/>
          </a:p>
          <a:p>
            <a:pPr indent="-339725" lvl="0" marL="457200" rtl="0" algn="l">
              <a:spcBef>
                <a:spcPts val="560"/>
              </a:spcBef>
              <a:spcAft>
                <a:spcPts val="0"/>
              </a:spcAft>
              <a:buSzPct val="100000"/>
              <a:buChar char="❖"/>
            </a:pPr>
            <a:r>
              <a:rPr lang="en"/>
              <a:t>Ask tough questions</a:t>
            </a:r>
            <a:endParaRPr/>
          </a:p>
          <a:p>
            <a:pPr indent="0" lvl="0" marL="0" rtl="0" algn="l">
              <a:spcBef>
                <a:spcPts val="560"/>
              </a:spcBef>
              <a:spcAft>
                <a:spcPts val="0"/>
              </a:spcAft>
              <a:buNone/>
            </a:pPr>
            <a:r>
              <a:t/>
            </a:r>
            <a:endParaRPr/>
          </a:p>
          <a:p>
            <a:pPr indent="0" lvl="0" marL="0" rtl="0" algn="ctr">
              <a:spcBef>
                <a:spcPts val="560"/>
              </a:spcBef>
              <a:spcAft>
                <a:spcPts val="0"/>
              </a:spcAft>
              <a:buNone/>
            </a:pPr>
            <a:r>
              <a:rPr b="1" lang="en"/>
              <a:t>Build your network intentionally</a:t>
            </a:r>
            <a:endParaRPr b="1"/>
          </a:p>
          <a:p>
            <a:pPr indent="-339725" lvl="0" marL="457200" rtl="0" algn="l">
              <a:spcBef>
                <a:spcPts val="560"/>
              </a:spcBef>
              <a:spcAft>
                <a:spcPts val="0"/>
              </a:spcAft>
              <a:buSzPct val="100000"/>
              <a:buChar char="❖"/>
            </a:pPr>
            <a:r>
              <a:rPr lang="en"/>
              <a:t>Attend hiring and career events</a:t>
            </a:r>
            <a:endParaRPr/>
          </a:p>
          <a:p>
            <a:pPr indent="-323850" lvl="1" marL="914400" rtl="0" algn="l">
              <a:spcBef>
                <a:spcPts val="0"/>
              </a:spcBef>
              <a:spcAft>
                <a:spcPts val="0"/>
              </a:spcAft>
              <a:buSzPct val="100000"/>
              <a:buChar char="➢"/>
            </a:pPr>
            <a:r>
              <a:rPr lang="en"/>
              <a:t>Many are open to students</a:t>
            </a:r>
            <a:endParaRPr/>
          </a:p>
        </p:txBody>
      </p:sp>
      <p:sp>
        <p:nvSpPr>
          <p:cNvPr id="178" name="Google Shape;178;p26"/>
          <p:cNvSpPr txBox="1"/>
          <p:nvPr>
            <p:ph idx="2" type="body"/>
          </p:nvPr>
        </p:nvSpPr>
        <p:spPr>
          <a:xfrm>
            <a:off x="4648200" y="1200150"/>
            <a:ext cx="4038600" cy="3394500"/>
          </a:xfrm>
          <a:prstGeom prst="rect">
            <a:avLst/>
          </a:prstGeom>
        </p:spPr>
        <p:txBody>
          <a:bodyPr anchorCtr="0" anchor="t" bIns="45700" lIns="91425" spcFirstLastPara="1" rIns="91425" wrap="square" tIns="45700">
            <a:normAutofit/>
          </a:bodyPr>
          <a:lstStyle/>
          <a:p>
            <a:pPr indent="0" lvl="0" marL="0" rtl="0" algn="ctr">
              <a:lnSpc>
                <a:spcPct val="80000"/>
              </a:lnSpc>
              <a:spcBef>
                <a:spcPts val="560"/>
              </a:spcBef>
              <a:spcAft>
                <a:spcPts val="0"/>
              </a:spcAft>
              <a:buSzPts val="770"/>
              <a:buNone/>
            </a:pPr>
            <a:r>
              <a:rPr b="1" lang="en" sz="1760"/>
              <a:t>Start working in your field early</a:t>
            </a:r>
            <a:endParaRPr sz="1760"/>
          </a:p>
          <a:p>
            <a:pPr indent="-340360" lvl="0" marL="457200" rtl="0" algn="l">
              <a:lnSpc>
                <a:spcPct val="80000"/>
              </a:lnSpc>
              <a:spcBef>
                <a:spcPts val="560"/>
              </a:spcBef>
              <a:spcAft>
                <a:spcPts val="0"/>
              </a:spcAft>
              <a:buSzPts val="1760"/>
              <a:buChar char="❖"/>
            </a:pPr>
            <a:r>
              <a:rPr lang="en" sz="1760"/>
              <a:t>Attend research summer camps</a:t>
            </a:r>
            <a:endParaRPr sz="1760"/>
          </a:p>
          <a:p>
            <a:pPr indent="-340360" lvl="0" marL="457200" rtl="0" algn="l">
              <a:lnSpc>
                <a:spcPct val="80000"/>
              </a:lnSpc>
              <a:spcBef>
                <a:spcPts val="0"/>
              </a:spcBef>
              <a:spcAft>
                <a:spcPts val="0"/>
              </a:spcAft>
              <a:buSzPts val="1760"/>
              <a:buChar char="❖"/>
            </a:pPr>
            <a:r>
              <a:rPr lang="en" sz="1760"/>
              <a:t>Internships or co-ops</a:t>
            </a:r>
            <a:endParaRPr sz="1760"/>
          </a:p>
          <a:p>
            <a:pPr indent="0" lvl="0" marL="457200" rtl="0" algn="l">
              <a:lnSpc>
                <a:spcPct val="80000"/>
              </a:lnSpc>
              <a:spcBef>
                <a:spcPts val="560"/>
              </a:spcBef>
              <a:spcAft>
                <a:spcPts val="0"/>
              </a:spcAft>
              <a:buSzPts val="770"/>
              <a:buNone/>
            </a:pPr>
            <a:r>
              <a:t/>
            </a:r>
            <a:endParaRPr sz="1760"/>
          </a:p>
          <a:p>
            <a:pPr indent="0" lvl="0" marL="0" rtl="0" algn="ctr">
              <a:lnSpc>
                <a:spcPct val="80000"/>
              </a:lnSpc>
              <a:spcBef>
                <a:spcPts val="560"/>
              </a:spcBef>
              <a:spcAft>
                <a:spcPts val="0"/>
              </a:spcAft>
              <a:buSzPts val="770"/>
              <a:buNone/>
            </a:pPr>
            <a:r>
              <a:rPr b="1" lang="en" sz="1760"/>
              <a:t>Minors may have low ROI</a:t>
            </a:r>
            <a:endParaRPr b="1" sz="1760"/>
          </a:p>
          <a:p>
            <a:pPr indent="-340360" lvl="0" marL="457200" rtl="0" algn="l">
              <a:lnSpc>
                <a:spcPct val="80000"/>
              </a:lnSpc>
              <a:spcBef>
                <a:spcPts val="560"/>
              </a:spcBef>
              <a:spcAft>
                <a:spcPts val="0"/>
              </a:spcAft>
              <a:buSzPts val="1760"/>
              <a:buChar char="❖"/>
            </a:pPr>
            <a:r>
              <a:rPr lang="en" sz="1760"/>
              <a:t>Check if they boost </a:t>
            </a:r>
            <a:r>
              <a:rPr lang="en" sz="1760"/>
              <a:t>your </a:t>
            </a:r>
            <a:r>
              <a:rPr lang="en" sz="1760"/>
              <a:t>career prospects</a:t>
            </a:r>
            <a:endParaRPr sz="1760"/>
          </a:p>
          <a:p>
            <a:pPr indent="-340360" lvl="0" marL="457200" rtl="0" algn="l">
              <a:lnSpc>
                <a:spcPct val="80000"/>
              </a:lnSpc>
              <a:spcBef>
                <a:spcPts val="0"/>
              </a:spcBef>
              <a:spcAft>
                <a:spcPts val="0"/>
              </a:spcAft>
              <a:buSzPts val="1760"/>
              <a:buChar char="❖"/>
            </a:pPr>
            <a:r>
              <a:rPr lang="en" sz="1760"/>
              <a:t>Don’t overthink it for ME or</a:t>
            </a:r>
            <a:r>
              <a:rPr lang="en" sz="1760"/>
              <a:t> AE</a:t>
            </a:r>
            <a:endParaRPr sz="1760"/>
          </a:p>
          <a:p>
            <a:pPr indent="0" lvl="0" marL="914400" rtl="0" algn="l">
              <a:lnSpc>
                <a:spcPct val="80000"/>
              </a:lnSpc>
              <a:spcBef>
                <a:spcPts val="560"/>
              </a:spcBef>
              <a:spcAft>
                <a:spcPts val="0"/>
              </a:spcAft>
              <a:buSzPts val="770"/>
              <a:buNone/>
            </a:pPr>
            <a:r>
              <a:t/>
            </a:r>
            <a:endParaRPr sz="1760"/>
          </a:p>
          <a:p>
            <a:pPr indent="0" lvl="0" marL="0" rtl="0" algn="ctr">
              <a:lnSpc>
                <a:spcPct val="80000"/>
              </a:lnSpc>
              <a:spcBef>
                <a:spcPts val="560"/>
              </a:spcBef>
              <a:spcAft>
                <a:spcPts val="0"/>
              </a:spcAft>
              <a:buSzPts val="770"/>
              <a:buNone/>
            </a:pPr>
            <a:r>
              <a:rPr b="1" lang="en" sz="1760"/>
              <a:t>Mistakes happen:</a:t>
            </a:r>
            <a:endParaRPr b="1" sz="1760"/>
          </a:p>
          <a:p>
            <a:pPr indent="0" lvl="0" marL="0" rtl="0" algn="ctr">
              <a:lnSpc>
                <a:spcPct val="80000"/>
              </a:lnSpc>
              <a:spcBef>
                <a:spcPts val="560"/>
              </a:spcBef>
              <a:spcAft>
                <a:spcPts val="0"/>
              </a:spcAft>
              <a:buSzPts val="770"/>
              <a:buNone/>
            </a:pPr>
            <a:r>
              <a:rPr b="1" lang="en" sz="1760"/>
              <a:t>learn, adjust, and move on</a:t>
            </a:r>
            <a:endParaRPr b="1" sz="176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7"/>
          <p:cNvSpPr txBox="1"/>
          <p:nvPr/>
        </p:nvSpPr>
        <p:spPr>
          <a:xfrm>
            <a:off x="1708238" y="921950"/>
            <a:ext cx="6400800" cy="923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What do employers value most when hiring new graduates?</a:t>
            </a:r>
            <a:endParaRPr sz="2700">
              <a:solidFill>
                <a:srgbClr val="FFFFFF"/>
              </a:solidFill>
              <a:latin typeface="Montserrat"/>
              <a:ea typeface="Montserrat"/>
              <a:cs typeface="Montserrat"/>
              <a:sym typeface="Montserrat"/>
            </a:endParaRPr>
          </a:p>
        </p:txBody>
      </p:sp>
      <p:sp>
        <p:nvSpPr>
          <p:cNvPr id="184" name="Google Shape;184;p27"/>
          <p:cNvSpPr txBox="1"/>
          <p:nvPr/>
        </p:nvSpPr>
        <p:spPr>
          <a:xfrm>
            <a:off x="1087429" y="2011900"/>
            <a:ext cx="3443400" cy="2586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A) </a:t>
            </a:r>
            <a:r>
              <a:rPr lang="en" sz="2700">
                <a:solidFill>
                  <a:srgbClr val="FFFFFF"/>
                </a:solidFill>
                <a:latin typeface="Montserrat"/>
                <a:ea typeface="Montserrat"/>
                <a:cs typeface="Montserrat"/>
                <a:sym typeface="Montserrat"/>
              </a:rPr>
              <a:t>GPA</a:t>
            </a:r>
            <a:br>
              <a:rPr lang="en" sz="2700">
                <a:solidFill>
                  <a:srgbClr val="FFFFFF"/>
                </a:solidFill>
                <a:latin typeface="Montserrat"/>
                <a:ea typeface="Montserrat"/>
                <a:cs typeface="Montserrat"/>
                <a:sym typeface="Montserrat"/>
              </a:rPr>
            </a:br>
            <a:endParaRPr sz="2700">
              <a:solidFill>
                <a:srgbClr val="FFFFFF"/>
              </a:solidFill>
              <a:latin typeface="Montserrat"/>
              <a:ea typeface="Montserrat"/>
              <a:cs typeface="Montserrat"/>
              <a:sym typeface="Montserrat"/>
            </a:endParaRPr>
          </a:p>
          <a:p>
            <a:pPr indent="0" lvl="0" marL="457200" marR="0" rtl="0" algn="l">
              <a:spcBef>
                <a:spcPts val="0"/>
              </a:spcBef>
              <a:spcAft>
                <a:spcPts val="0"/>
              </a:spcAft>
              <a:buNone/>
            </a:pPr>
            <a:r>
              <a:t/>
            </a:r>
            <a:endParaRPr sz="2700">
              <a:solidFill>
                <a:srgbClr val="FFFFFF"/>
              </a:solidFill>
              <a:latin typeface="Montserrat"/>
              <a:ea typeface="Montserrat"/>
              <a:cs typeface="Montserrat"/>
              <a:sym typeface="Montserrat"/>
            </a:endParaRPr>
          </a:p>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B) </a:t>
            </a:r>
            <a:r>
              <a:rPr lang="en" sz="2700">
                <a:solidFill>
                  <a:srgbClr val="FFFFFF"/>
                </a:solidFill>
                <a:latin typeface="Montserrat"/>
                <a:ea typeface="Montserrat"/>
                <a:cs typeface="Montserrat"/>
                <a:sym typeface="Montserrat"/>
              </a:rPr>
              <a:t>Number of extracurricular activities</a:t>
            </a:r>
            <a:endParaRPr sz="2700">
              <a:solidFill>
                <a:srgbClr val="FFFFFF"/>
              </a:solidFill>
              <a:latin typeface="Montserrat"/>
              <a:ea typeface="Montserrat"/>
              <a:cs typeface="Montserrat"/>
              <a:sym typeface="Montserrat"/>
            </a:endParaRPr>
          </a:p>
        </p:txBody>
      </p:sp>
      <p:sp>
        <p:nvSpPr>
          <p:cNvPr id="185" name="Google Shape;185;p27"/>
          <p:cNvSpPr txBox="1"/>
          <p:nvPr/>
        </p:nvSpPr>
        <p:spPr>
          <a:xfrm>
            <a:off x="5704378" y="2011900"/>
            <a:ext cx="3040200" cy="2170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C) </a:t>
            </a:r>
            <a:r>
              <a:rPr lang="en" sz="2700">
                <a:solidFill>
                  <a:srgbClr val="FFFFFF"/>
                </a:solidFill>
                <a:latin typeface="Montserrat"/>
                <a:ea typeface="Montserrat"/>
                <a:cs typeface="Montserrat"/>
                <a:sym typeface="Montserrat"/>
              </a:rPr>
              <a:t>Real-world experience</a:t>
            </a:r>
            <a:br>
              <a:rPr lang="en" sz="2700">
                <a:solidFill>
                  <a:srgbClr val="FFFFFF"/>
                </a:solidFill>
                <a:latin typeface="Montserrat"/>
                <a:ea typeface="Montserrat"/>
                <a:cs typeface="Montserrat"/>
                <a:sym typeface="Montserrat"/>
              </a:rPr>
            </a:br>
            <a:endParaRPr sz="2700">
              <a:solidFill>
                <a:srgbClr val="FFFFFF"/>
              </a:solidFill>
              <a:latin typeface="Montserrat"/>
              <a:ea typeface="Montserrat"/>
              <a:cs typeface="Montserrat"/>
              <a:sym typeface="Montserrat"/>
            </a:endParaRPr>
          </a:p>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D) </a:t>
            </a:r>
            <a:r>
              <a:rPr lang="en" sz="2700">
                <a:solidFill>
                  <a:srgbClr val="FFFFFF"/>
                </a:solidFill>
                <a:latin typeface="Montserrat"/>
                <a:ea typeface="Montserrat"/>
                <a:cs typeface="Montserrat"/>
                <a:sym typeface="Montserrat"/>
              </a:rPr>
              <a:t>Difficulty of courses taken</a:t>
            </a:r>
            <a:endParaRPr sz="2700">
              <a:solidFill>
                <a:srgbClr val="FFFFFF"/>
              </a:solidFill>
              <a:latin typeface="Montserrat"/>
              <a:ea typeface="Montserrat"/>
              <a:cs typeface="Montserrat"/>
              <a:sym typeface="Montserrat"/>
            </a:endParaRPr>
          </a:p>
        </p:txBody>
      </p:sp>
      <p:sp>
        <p:nvSpPr>
          <p:cNvPr id="186" name="Google Shape;186;p27"/>
          <p:cNvSpPr/>
          <p:nvPr/>
        </p:nvSpPr>
        <p:spPr>
          <a:xfrm>
            <a:off x="5552300" y="2027200"/>
            <a:ext cx="2773800" cy="923400"/>
          </a:xfrm>
          <a:prstGeom prst="roundRect">
            <a:avLst>
              <a:gd fmla="val 16667" name="adj"/>
            </a:avLst>
          </a:prstGeom>
          <a:noFill/>
          <a:ln cap="flat" cmpd="sng" w="762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86"/>
                                        </p:tgtEl>
                                        <p:attrNameLst>
                                          <p:attrName>style.visibility</p:attrName>
                                        </p:attrNameLst>
                                      </p:cBhvr>
                                      <p:to>
                                        <p:strVal val="visible"/>
                                      </p:to>
                                    </p:set>
                                    <p:anim calcmode="lin" valueType="num">
                                      <p:cBhvr additive="base">
                                        <p:cTn dur="2100"/>
                                        <p:tgtEl>
                                          <p:spTgt spid="186"/>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8"/>
          <p:cNvSpPr txBox="1"/>
          <p:nvPr>
            <p:ph type="title"/>
          </p:nvPr>
        </p:nvSpPr>
        <p:spPr>
          <a:xfrm>
            <a:off x="457200" y="1704"/>
            <a:ext cx="8229600" cy="685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SzPts val="990"/>
              <a:buNone/>
            </a:pPr>
            <a:r>
              <a:rPr lang="en" sz="2460"/>
              <a:t>Chapter 5: Why Gaining Experience Matters and How to Do It</a:t>
            </a:r>
            <a:endParaRPr sz="2460"/>
          </a:p>
        </p:txBody>
      </p:sp>
      <p:sp>
        <p:nvSpPr>
          <p:cNvPr id="192" name="Google Shape;192;p28"/>
          <p:cNvSpPr txBox="1"/>
          <p:nvPr>
            <p:ph idx="1" type="body"/>
          </p:nvPr>
        </p:nvSpPr>
        <p:spPr>
          <a:xfrm>
            <a:off x="457200" y="1200150"/>
            <a:ext cx="4038600" cy="3394500"/>
          </a:xfrm>
          <a:prstGeom prst="rect">
            <a:avLst/>
          </a:prstGeom>
        </p:spPr>
        <p:txBody>
          <a:bodyPr anchorCtr="0" anchor="t" bIns="45700" lIns="91425" spcFirstLastPara="1" rIns="91425" wrap="square" tIns="45700">
            <a:normAutofit fontScale="55000" lnSpcReduction="10000"/>
          </a:bodyPr>
          <a:lstStyle/>
          <a:p>
            <a:pPr indent="0" lvl="0" marL="0" rtl="0" algn="ctr">
              <a:spcBef>
                <a:spcPts val="560"/>
              </a:spcBef>
              <a:spcAft>
                <a:spcPts val="0"/>
              </a:spcAft>
              <a:buNone/>
            </a:pPr>
            <a:r>
              <a:rPr b="1" lang="en"/>
              <a:t>Experience matters</a:t>
            </a:r>
            <a:endParaRPr b="1"/>
          </a:p>
          <a:p>
            <a:pPr indent="-326390" lvl="0" marL="457200" rtl="0" algn="l">
              <a:spcBef>
                <a:spcPts val="560"/>
              </a:spcBef>
              <a:spcAft>
                <a:spcPts val="0"/>
              </a:spcAft>
              <a:buSzPct val="100000"/>
              <a:buChar char="❖"/>
            </a:pPr>
            <a:r>
              <a:rPr lang="en"/>
              <a:t>Many students focus only on grades</a:t>
            </a:r>
            <a:endParaRPr/>
          </a:p>
          <a:p>
            <a:pPr indent="-312420" lvl="1" marL="914400" rtl="0" algn="l">
              <a:spcBef>
                <a:spcPts val="0"/>
              </a:spcBef>
              <a:spcAft>
                <a:spcPts val="0"/>
              </a:spcAft>
              <a:buSzPct val="100000"/>
              <a:buChar char="➢"/>
            </a:pPr>
            <a:r>
              <a:rPr lang="en"/>
              <a:t>The goal of college is </a:t>
            </a:r>
            <a:r>
              <a:rPr lang="en"/>
              <a:t>employment</a:t>
            </a:r>
            <a:endParaRPr/>
          </a:p>
          <a:p>
            <a:pPr indent="-326390" lvl="0" marL="457200" rtl="0" algn="l">
              <a:spcBef>
                <a:spcPts val="0"/>
              </a:spcBef>
              <a:spcAft>
                <a:spcPts val="0"/>
              </a:spcAft>
              <a:buSzPct val="100000"/>
              <a:buChar char="❖"/>
            </a:pPr>
            <a:r>
              <a:rPr lang="en"/>
              <a:t>Real-world experience</a:t>
            </a:r>
            <a:endParaRPr/>
          </a:p>
          <a:p>
            <a:pPr indent="-312420" lvl="1" marL="914400" rtl="0" algn="l">
              <a:spcBef>
                <a:spcPts val="0"/>
              </a:spcBef>
              <a:spcAft>
                <a:spcPts val="0"/>
              </a:spcAft>
              <a:buSzPct val="100000"/>
              <a:buChar char="➢"/>
            </a:pPr>
            <a:r>
              <a:rPr lang="en"/>
              <a:t>C</a:t>
            </a:r>
            <a:r>
              <a:rPr lang="en"/>
              <a:t>ompanies, like Blue Origin, avoid interns without prior internship experience</a:t>
            </a:r>
            <a:endParaRPr/>
          </a:p>
          <a:p>
            <a:pPr indent="0" lvl="0" marL="0" rtl="0" algn="ctr">
              <a:spcBef>
                <a:spcPts val="560"/>
              </a:spcBef>
              <a:spcAft>
                <a:spcPts val="0"/>
              </a:spcAft>
              <a:buNone/>
            </a:pPr>
            <a:r>
              <a:rPr b="1" lang="en"/>
              <a:t>Academic opportunities</a:t>
            </a:r>
            <a:endParaRPr b="1"/>
          </a:p>
          <a:p>
            <a:pPr indent="-326390" lvl="0" marL="457200" rtl="0" algn="l">
              <a:spcBef>
                <a:spcPts val="560"/>
              </a:spcBef>
              <a:spcAft>
                <a:spcPts val="0"/>
              </a:spcAft>
              <a:buSzPct val="100000"/>
              <a:buChar char="❖"/>
            </a:pPr>
            <a:r>
              <a:rPr lang="en"/>
              <a:t>Email professors about TA opportunities</a:t>
            </a:r>
            <a:endParaRPr/>
          </a:p>
          <a:p>
            <a:pPr indent="-312420" lvl="1" marL="914400" rtl="0" algn="l">
              <a:spcBef>
                <a:spcPts val="0"/>
              </a:spcBef>
              <a:spcAft>
                <a:spcPts val="0"/>
              </a:spcAft>
              <a:buSzPct val="100000"/>
              <a:buChar char="➢"/>
            </a:pPr>
            <a:r>
              <a:rPr lang="en"/>
              <a:t>If one says no, ask another</a:t>
            </a:r>
            <a:endParaRPr/>
          </a:p>
          <a:p>
            <a:pPr indent="-312420" lvl="1" marL="914400" rtl="0" algn="l">
              <a:spcBef>
                <a:spcPts val="0"/>
              </a:spcBef>
              <a:spcAft>
                <a:spcPts val="0"/>
              </a:spcAft>
              <a:buSzPct val="100000"/>
              <a:buChar char="➢"/>
            </a:pPr>
            <a:r>
              <a:rPr lang="en"/>
              <a:t>Keep emails concise and professional</a:t>
            </a:r>
            <a:endParaRPr/>
          </a:p>
          <a:p>
            <a:pPr indent="0" lvl="0" marL="0" rtl="0" algn="l">
              <a:spcBef>
                <a:spcPts val="560"/>
              </a:spcBef>
              <a:spcAft>
                <a:spcPts val="0"/>
              </a:spcAft>
              <a:buNone/>
            </a:pPr>
            <a:r>
              <a:t/>
            </a:r>
            <a:endParaRPr/>
          </a:p>
          <a:p>
            <a:pPr indent="0" lvl="0" marL="0" rtl="0" algn="ctr">
              <a:spcBef>
                <a:spcPts val="560"/>
              </a:spcBef>
              <a:spcAft>
                <a:spcPts val="0"/>
              </a:spcAft>
              <a:buNone/>
            </a:pPr>
            <a:r>
              <a:rPr b="1" lang="en"/>
              <a:t>P</a:t>
            </a:r>
            <a:r>
              <a:rPr b="1" lang="en"/>
              <a:t>ick class projects that align with your </a:t>
            </a:r>
            <a:endParaRPr b="1"/>
          </a:p>
          <a:p>
            <a:pPr indent="0" lvl="0" marL="0" rtl="0" algn="ctr">
              <a:spcBef>
                <a:spcPts val="560"/>
              </a:spcBef>
              <a:spcAft>
                <a:spcPts val="0"/>
              </a:spcAft>
              <a:buNone/>
            </a:pPr>
            <a:r>
              <a:rPr b="1" lang="en"/>
              <a:t>career goals</a:t>
            </a:r>
            <a:endParaRPr b="1"/>
          </a:p>
        </p:txBody>
      </p:sp>
      <p:sp>
        <p:nvSpPr>
          <p:cNvPr id="193" name="Google Shape;193;p28"/>
          <p:cNvSpPr txBox="1"/>
          <p:nvPr>
            <p:ph idx="2" type="body"/>
          </p:nvPr>
        </p:nvSpPr>
        <p:spPr>
          <a:xfrm>
            <a:off x="4648200" y="1200150"/>
            <a:ext cx="4038600" cy="3394500"/>
          </a:xfrm>
          <a:prstGeom prst="rect">
            <a:avLst/>
          </a:prstGeom>
        </p:spPr>
        <p:txBody>
          <a:bodyPr anchorCtr="0" anchor="t" bIns="45700" lIns="91425" spcFirstLastPara="1" rIns="91425" wrap="square" tIns="45700">
            <a:normAutofit fontScale="55000" lnSpcReduction="10000"/>
          </a:bodyPr>
          <a:lstStyle/>
          <a:p>
            <a:pPr indent="0" lvl="0" marL="0" rtl="0" algn="ctr">
              <a:spcBef>
                <a:spcPts val="560"/>
              </a:spcBef>
              <a:spcAft>
                <a:spcPts val="0"/>
              </a:spcAft>
              <a:buNone/>
            </a:pPr>
            <a:r>
              <a:rPr b="1" lang="en"/>
              <a:t>Clubs, associations, and professional societies</a:t>
            </a:r>
            <a:endParaRPr b="1"/>
          </a:p>
          <a:p>
            <a:pPr indent="-326390" lvl="0" marL="457200" rtl="0" algn="l">
              <a:spcBef>
                <a:spcPts val="560"/>
              </a:spcBef>
              <a:spcAft>
                <a:spcPts val="0"/>
              </a:spcAft>
              <a:buSzPct val="100000"/>
              <a:buChar char="❖"/>
            </a:pPr>
            <a:r>
              <a:rPr lang="en"/>
              <a:t>Can help you land your first internship</a:t>
            </a:r>
            <a:endParaRPr/>
          </a:p>
          <a:p>
            <a:pPr indent="-312420" lvl="1" marL="914400" rtl="0" algn="l">
              <a:spcBef>
                <a:spcPts val="0"/>
              </a:spcBef>
              <a:spcAft>
                <a:spcPts val="0"/>
              </a:spcAft>
              <a:buSzPct val="100000"/>
              <a:buChar char="➢"/>
            </a:pPr>
            <a:r>
              <a:rPr lang="en"/>
              <a:t>Example: Baja SAE</a:t>
            </a:r>
            <a:endParaRPr/>
          </a:p>
          <a:p>
            <a:pPr indent="-326390" lvl="0" marL="457200" rtl="0" algn="l">
              <a:spcBef>
                <a:spcPts val="0"/>
              </a:spcBef>
              <a:spcAft>
                <a:spcPts val="0"/>
              </a:spcAft>
              <a:buSzPct val="100000"/>
              <a:buChar char="❖"/>
            </a:pPr>
            <a:r>
              <a:rPr lang="en"/>
              <a:t>Hands-on experience with industry-standard tools</a:t>
            </a:r>
            <a:endParaRPr/>
          </a:p>
          <a:p>
            <a:pPr indent="0" lvl="0" marL="0" rtl="0" algn="ctr">
              <a:spcBef>
                <a:spcPts val="560"/>
              </a:spcBef>
              <a:spcAft>
                <a:spcPts val="0"/>
              </a:spcAft>
              <a:buNone/>
            </a:pPr>
            <a:r>
              <a:rPr b="1" lang="en"/>
              <a:t>Tailor your resume to the job</a:t>
            </a:r>
            <a:endParaRPr b="1"/>
          </a:p>
          <a:p>
            <a:pPr indent="-326390" lvl="0" marL="457200" rtl="0" algn="l">
              <a:spcBef>
                <a:spcPts val="560"/>
              </a:spcBef>
              <a:spcAft>
                <a:spcPts val="0"/>
              </a:spcAft>
              <a:buSzPct val="100000"/>
              <a:buChar char="❖"/>
            </a:pPr>
            <a:r>
              <a:rPr lang="en"/>
              <a:t>Adjust it for each position</a:t>
            </a:r>
            <a:endParaRPr/>
          </a:p>
          <a:p>
            <a:pPr indent="-326390" lvl="0" marL="457200" rtl="0" algn="l">
              <a:spcBef>
                <a:spcPts val="0"/>
              </a:spcBef>
              <a:spcAft>
                <a:spcPts val="0"/>
              </a:spcAft>
              <a:buSzPct val="100000"/>
              <a:buChar char="❖"/>
            </a:pPr>
            <a:r>
              <a:rPr lang="en"/>
              <a:t>Resume should be one page</a:t>
            </a:r>
            <a:endParaRPr/>
          </a:p>
          <a:p>
            <a:pPr indent="0" lvl="0" marL="0" rtl="0" algn="ctr">
              <a:spcBef>
                <a:spcPts val="560"/>
              </a:spcBef>
              <a:spcAft>
                <a:spcPts val="0"/>
              </a:spcAft>
              <a:buNone/>
            </a:pPr>
            <a:r>
              <a:rPr b="1" lang="en"/>
              <a:t>During the interview</a:t>
            </a:r>
            <a:endParaRPr b="1"/>
          </a:p>
          <a:p>
            <a:pPr indent="-326390" lvl="0" marL="457200" rtl="0" algn="l">
              <a:spcBef>
                <a:spcPts val="560"/>
              </a:spcBef>
              <a:spcAft>
                <a:spcPts val="0"/>
              </a:spcAft>
              <a:buSzPct val="100000"/>
              <a:buChar char="❖"/>
            </a:pPr>
            <a:r>
              <a:rPr lang="en"/>
              <a:t>Show examples of success</a:t>
            </a:r>
            <a:endParaRPr/>
          </a:p>
          <a:p>
            <a:pPr indent="-326390" lvl="0" marL="457200" rtl="0" algn="l">
              <a:spcBef>
                <a:spcPts val="0"/>
              </a:spcBef>
              <a:spcAft>
                <a:spcPts val="0"/>
              </a:spcAft>
              <a:buSzPct val="100000"/>
              <a:buChar char="❖"/>
            </a:pPr>
            <a:r>
              <a:rPr lang="en"/>
              <a:t>Tie your answers to your experiences and skills</a:t>
            </a:r>
            <a:endParaRPr/>
          </a:p>
          <a:p>
            <a:pPr indent="-326390" lvl="0" marL="457200" rtl="0" algn="l">
              <a:spcBef>
                <a:spcPts val="0"/>
              </a:spcBef>
              <a:spcAft>
                <a:spcPts val="0"/>
              </a:spcAft>
              <a:buSzPct val="100000"/>
              <a:buChar char="❖"/>
            </a:pPr>
            <a:r>
              <a:rPr lang="en"/>
              <a:t>There are no “magic words” in interviews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9"/>
          <p:cNvSpPr txBox="1"/>
          <p:nvPr/>
        </p:nvSpPr>
        <p:spPr>
          <a:xfrm>
            <a:off x="0" y="921950"/>
            <a:ext cx="9144000" cy="923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2700">
                <a:solidFill>
                  <a:srgbClr val="FFFFFF"/>
                </a:solidFill>
                <a:latin typeface="Montserrat"/>
                <a:ea typeface="Montserrat"/>
                <a:cs typeface="Montserrat"/>
                <a:sym typeface="Montserrat"/>
              </a:rPr>
              <a:t>What is the main reason many new hires fail within the first 18 months?</a:t>
            </a:r>
            <a:endParaRPr sz="2700">
              <a:solidFill>
                <a:srgbClr val="FFFFFF"/>
              </a:solidFill>
              <a:latin typeface="Montserrat"/>
              <a:ea typeface="Montserrat"/>
              <a:cs typeface="Montserrat"/>
              <a:sym typeface="Montserrat"/>
            </a:endParaRPr>
          </a:p>
        </p:txBody>
      </p:sp>
      <p:sp>
        <p:nvSpPr>
          <p:cNvPr id="199" name="Google Shape;199;p29"/>
          <p:cNvSpPr txBox="1"/>
          <p:nvPr/>
        </p:nvSpPr>
        <p:spPr>
          <a:xfrm>
            <a:off x="1117126" y="2729525"/>
            <a:ext cx="3594300" cy="923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Lack of </a:t>
            </a:r>
            <a:endParaRPr sz="2700">
              <a:solidFill>
                <a:srgbClr val="FFFFFF"/>
              </a:solidFill>
              <a:latin typeface="Montserrat"/>
              <a:ea typeface="Montserrat"/>
              <a:cs typeface="Montserrat"/>
              <a:sym typeface="Montserrat"/>
            </a:endParaRPr>
          </a:p>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technical skills</a:t>
            </a:r>
            <a:endParaRPr sz="2700">
              <a:solidFill>
                <a:srgbClr val="FFFFFF"/>
              </a:solidFill>
              <a:latin typeface="Montserrat"/>
              <a:ea typeface="Montserrat"/>
              <a:cs typeface="Montserrat"/>
              <a:sym typeface="Montserrat"/>
            </a:endParaRPr>
          </a:p>
        </p:txBody>
      </p:sp>
      <p:sp>
        <p:nvSpPr>
          <p:cNvPr id="200" name="Google Shape;200;p29"/>
          <p:cNvSpPr txBox="1"/>
          <p:nvPr/>
        </p:nvSpPr>
        <p:spPr>
          <a:xfrm>
            <a:off x="5838706" y="2678075"/>
            <a:ext cx="1831800" cy="923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Lack of soft skills</a:t>
            </a:r>
            <a:endParaRPr sz="2700">
              <a:solidFill>
                <a:srgbClr val="FFFFFF"/>
              </a:solidFill>
              <a:latin typeface="Montserrat"/>
              <a:ea typeface="Montserrat"/>
              <a:cs typeface="Montserrat"/>
              <a:sym typeface="Montserrat"/>
            </a:endParaRPr>
          </a:p>
        </p:txBody>
      </p:sp>
      <p:sp>
        <p:nvSpPr>
          <p:cNvPr id="201" name="Google Shape;201;p29"/>
          <p:cNvSpPr/>
          <p:nvPr/>
        </p:nvSpPr>
        <p:spPr>
          <a:xfrm>
            <a:off x="5761250" y="2647090"/>
            <a:ext cx="1831800" cy="1026300"/>
          </a:xfrm>
          <a:prstGeom prst="roundRect">
            <a:avLst>
              <a:gd fmla="val 16667" name="adj"/>
            </a:avLst>
          </a:prstGeom>
          <a:noFill/>
          <a:ln cap="flat" cmpd="sng" w="762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01"/>
                                        </p:tgtEl>
                                        <p:attrNameLst>
                                          <p:attrName>style.visibility</p:attrName>
                                        </p:attrNameLst>
                                      </p:cBhvr>
                                      <p:to>
                                        <p:strVal val="visible"/>
                                      </p:to>
                                    </p:set>
                                    <p:anim calcmode="lin" valueType="num">
                                      <p:cBhvr additive="base">
                                        <p:cTn dur="2100"/>
                                        <p:tgtEl>
                                          <p:spTgt spid="201"/>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0"/>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
              <a:t>Chapter 6: Develop Your Soft Skills</a:t>
            </a:r>
            <a:endParaRPr/>
          </a:p>
        </p:txBody>
      </p:sp>
      <p:sp>
        <p:nvSpPr>
          <p:cNvPr id="207" name="Google Shape;207;p30"/>
          <p:cNvSpPr txBox="1"/>
          <p:nvPr>
            <p:ph idx="1" type="body"/>
          </p:nvPr>
        </p:nvSpPr>
        <p:spPr>
          <a:xfrm>
            <a:off x="457200" y="1200150"/>
            <a:ext cx="4038600" cy="3394500"/>
          </a:xfrm>
          <a:prstGeom prst="rect">
            <a:avLst/>
          </a:prstGeom>
        </p:spPr>
        <p:txBody>
          <a:bodyPr anchorCtr="0" anchor="t" bIns="45700" lIns="91425" spcFirstLastPara="1" rIns="91425" wrap="square" tIns="45700">
            <a:normAutofit fontScale="62500" lnSpcReduction="20000"/>
          </a:bodyPr>
          <a:lstStyle/>
          <a:p>
            <a:pPr indent="0" lvl="0" marL="0" rtl="0" algn="ctr">
              <a:spcBef>
                <a:spcPts val="560"/>
              </a:spcBef>
              <a:spcAft>
                <a:spcPts val="0"/>
              </a:spcAft>
              <a:buNone/>
            </a:pPr>
            <a:r>
              <a:rPr b="1" lang="en"/>
              <a:t>Your personality matters</a:t>
            </a:r>
            <a:endParaRPr b="1"/>
          </a:p>
          <a:p>
            <a:pPr indent="-339725" lvl="0" marL="457200" rtl="0" algn="l">
              <a:spcBef>
                <a:spcPts val="560"/>
              </a:spcBef>
              <a:spcAft>
                <a:spcPts val="0"/>
              </a:spcAft>
              <a:buSzPct val="100000"/>
              <a:buChar char="❖"/>
            </a:pPr>
            <a:r>
              <a:rPr lang="en"/>
              <a:t>Talent and credentials may land the interview</a:t>
            </a:r>
            <a:endParaRPr/>
          </a:p>
          <a:p>
            <a:pPr indent="-339725" lvl="0" marL="457200" rtl="0" algn="l">
              <a:spcBef>
                <a:spcPts val="0"/>
              </a:spcBef>
              <a:spcAft>
                <a:spcPts val="0"/>
              </a:spcAft>
              <a:buSzPct val="100000"/>
              <a:buChar char="❖"/>
            </a:pPr>
            <a:r>
              <a:rPr lang="en"/>
              <a:t>Soft skills and personality land the job</a:t>
            </a:r>
            <a:endParaRPr/>
          </a:p>
          <a:p>
            <a:pPr indent="-323850" lvl="1" marL="914400" rtl="0" algn="l">
              <a:spcBef>
                <a:spcPts val="0"/>
              </a:spcBef>
              <a:spcAft>
                <a:spcPts val="0"/>
              </a:spcAft>
              <a:buSzPct val="100000"/>
              <a:buChar char="➢"/>
            </a:pPr>
            <a:r>
              <a:rPr lang="en"/>
              <a:t>They also influence your </a:t>
            </a:r>
            <a:r>
              <a:rPr lang="en"/>
              <a:t>long-term career growth and promotions</a:t>
            </a:r>
            <a:endParaRPr/>
          </a:p>
          <a:p>
            <a:pPr indent="-339725" lvl="0" marL="457200" rtl="0" algn="l">
              <a:spcBef>
                <a:spcPts val="0"/>
              </a:spcBef>
              <a:spcAft>
                <a:spcPts val="0"/>
              </a:spcAft>
              <a:buSzPct val="100000"/>
              <a:buChar char="❖"/>
            </a:pPr>
            <a:r>
              <a:rPr lang="en"/>
              <a:t>48% of new hires fail within 18 months; 89% of these failures are due to soft skills</a:t>
            </a:r>
            <a:r>
              <a:rPr baseline="30000" lang="en"/>
              <a:t>6</a:t>
            </a:r>
            <a:endParaRPr baseline="30000"/>
          </a:p>
          <a:p>
            <a:pPr indent="0" lvl="0" marL="0" rtl="0" algn="ctr">
              <a:spcBef>
                <a:spcPts val="560"/>
              </a:spcBef>
              <a:spcAft>
                <a:spcPts val="0"/>
              </a:spcAft>
              <a:buNone/>
            </a:pPr>
            <a:r>
              <a:rPr b="1" lang="en"/>
              <a:t>Top soft skills</a:t>
            </a:r>
            <a:endParaRPr b="1"/>
          </a:p>
          <a:p>
            <a:pPr indent="-339725" lvl="0" marL="457200" rtl="0" algn="l">
              <a:spcBef>
                <a:spcPts val="560"/>
              </a:spcBef>
              <a:spcAft>
                <a:spcPts val="0"/>
              </a:spcAft>
              <a:buSzPct val="100000"/>
              <a:buChar char="❖"/>
            </a:pPr>
            <a:r>
              <a:rPr lang="en"/>
              <a:t>Kindness </a:t>
            </a:r>
            <a:endParaRPr/>
          </a:p>
          <a:p>
            <a:pPr indent="-339725" lvl="0" marL="457200" rtl="0" algn="l">
              <a:spcBef>
                <a:spcPts val="0"/>
              </a:spcBef>
              <a:spcAft>
                <a:spcPts val="0"/>
              </a:spcAft>
              <a:buSzPct val="100000"/>
              <a:buChar char="❖"/>
            </a:pPr>
            <a:r>
              <a:rPr lang="en"/>
              <a:t>Humility</a:t>
            </a:r>
            <a:endParaRPr/>
          </a:p>
          <a:p>
            <a:pPr indent="-339725" lvl="0" marL="457200" rtl="0" algn="l">
              <a:spcBef>
                <a:spcPts val="0"/>
              </a:spcBef>
              <a:spcAft>
                <a:spcPts val="0"/>
              </a:spcAft>
              <a:buSzPct val="100000"/>
              <a:buChar char="❖"/>
            </a:pPr>
            <a:r>
              <a:rPr lang="en"/>
              <a:t>Positive outlook</a:t>
            </a:r>
            <a:endParaRPr/>
          </a:p>
        </p:txBody>
      </p:sp>
      <p:sp>
        <p:nvSpPr>
          <p:cNvPr id="208" name="Google Shape;208;p30"/>
          <p:cNvSpPr txBox="1"/>
          <p:nvPr>
            <p:ph idx="2" type="body"/>
          </p:nvPr>
        </p:nvSpPr>
        <p:spPr>
          <a:xfrm>
            <a:off x="4648200" y="1200150"/>
            <a:ext cx="4038600" cy="3394500"/>
          </a:xfrm>
          <a:prstGeom prst="rect">
            <a:avLst/>
          </a:prstGeom>
        </p:spPr>
        <p:txBody>
          <a:bodyPr anchorCtr="0" anchor="t" bIns="45700" lIns="91425" spcFirstLastPara="1" rIns="91425" wrap="square" tIns="45700">
            <a:normAutofit fontScale="62500" lnSpcReduction="10000"/>
          </a:bodyPr>
          <a:lstStyle/>
          <a:p>
            <a:pPr indent="0" lvl="0" marL="0" rtl="0" algn="ctr">
              <a:spcBef>
                <a:spcPts val="560"/>
              </a:spcBef>
              <a:spcAft>
                <a:spcPts val="0"/>
              </a:spcAft>
              <a:buNone/>
            </a:pPr>
            <a:r>
              <a:rPr b="1" lang="en"/>
              <a:t>Build</a:t>
            </a:r>
            <a:r>
              <a:rPr b="1" lang="en"/>
              <a:t> soft skills in college</a:t>
            </a:r>
            <a:endParaRPr b="1"/>
          </a:p>
          <a:p>
            <a:pPr indent="-339725" lvl="0" marL="457200" rtl="0" algn="l">
              <a:spcBef>
                <a:spcPts val="560"/>
              </a:spcBef>
              <a:spcAft>
                <a:spcPts val="0"/>
              </a:spcAft>
              <a:buSzPct val="100000"/>
              <a:buChar char="❖"/>
            </a:pPr>
            <a:r>
              <a:rPr lang="en"/>
              <a:t>Communication</a:t>
            </a:r>
            <a:endParaRPr/>
          </a:p>
          <a:p>
            <a:pPr indent="-339725" lvl="0" marL="457200" rtl="0" algn="l">
              <a:spcBef>
                <a:spcPts val="0"/>
              </a:spcBef>
              <a:spcAft>
                <a:spcPts val="0"/>
              </a:spcAft>
              <a:buSzPct val="100000"/>
              <a:buChar char="❖"/>
            </a:pPr>
            <a:r>
              <a:rPr lang="en"/>
              <a:t>Teamwork (use “we,” not “I”)</a:t>
            </a:r>
            <a:endParaRPr/>
          </a:p>
          <a:p>
            <a:pPr indent="-339725" lvl="0" marL="457200" rtl="0" algn="l">
              <a:spcBef>
                <a:spcPts val="0"/>
              </a:spcBef>
              <a:spcAft>
                <a:spcPts val="0"/>
              </a:spcAft>
              <a:buSzPct val="100000"/>
              <a:buChar char="❖"/>
            </a:pPr>
            <a:r>
              <a:rPr lang="en"/>
              <a:t>Presentation skills</a:t>
            </a:r>
            <a:endParaRPr/>
          </a:p>
          <a:p>
            <a:pPr indent="0" lvl="0" marL="0" rtl="0" algn="l">
              <a:spcBef>
                <a:spcPts val="560"/>
              </a:spcBef>
              <a:spcAft>
                <a:spcPts val="0"/>
              </a:spcAft>
              <a:buNone/>
            </a:pPr>
            <a:r>
              <a:t/>
            </a:r>
            <a:endParaRPr/>
          </a:p>
          <a:p>
            <a:pPr indent="0" lvl="0" marL="0" rtl="0" algn="ctr">
              <a:spcBef>
                <a:spcPts val="560"/>
              </a:spcBef>
              <a:spcAft>
                <a:spcPts val="0"/>
              </a:spcAft>
              <a:buNone/>
            </a:pPr>
            <a:r>
              <a:rPr b="1" lang="en"/>
              <a:t>Time is a valuable asset; treat it that way</a:t>
            </a:r>
            <a:endParaRPr b="1"/>
          </a:p>
          <a:p>
            <a:pPr indent="-339725" lvl="0" marL="457200" rtl="0" algn="l">
              <a:spcBef>
                <a:spcPts val="560"/>
              </a:spcBef>
              <a:spcAft>
                <a:spcPts val="0"/>
              </a:spcAft>
              <a:buSzPct val="100000"/>
              <a:buChar char="❖"/>
            </a:pPr>
            <a:r>
              <a:rPr lang="en"/>
              <a:t>Avoid environments where you’re unproductive</a:t>
            </a:r>
            <a:endParaRPr/>
          </a:p>
          <a:p>
            <a:pPr indent="-323850" lvl="1" marL="914400" rtl="0" algn="l">
              <a:spcBef>
                <a:spcPts val="0"/>
              </a:spcBef>
              <a:spcAft>
                <a:spcPts val="0"/>
              </a:spcAft>
              <a:buSzPct val="100000"/>
              <a:buChar char="➢"/>
            </a:pPr>
            <a:r>
              <a:rPr lang="en"/>
              <a:t>No one has mastered watching TV while doing focused work</a:t>
            </a:r>
            <a:endParaRPr/>
          </a:p>
          <a:p>
            <a:pPr indent="-339725" lvl="0" marL="457200" rtl="0" algn="l">
              <a:spcBef>
                <a:spcPts val="0"/>
              </a:spcBef>
              <a:spcAft>
                <a:spcPts val="0"/>
              </a:spcAft>
              <a:buSzPct val="100000"/>
              <a:buChar char="❖"/>
            </a:pPr>
            <a:r>
              <a:rPr lang="en"/>
              <a:t>Find a focus-friendly space </a:t>
            </a:r>
            <a:endParaRPr/>
          </a:p>
          <a:p>
            <a:pPr indent="-323850" lvl="1" marL="914400" rtl="0" algn="l">
              <a:spcBef>
                <a:spcPts val="0"/>
              </a:spcBef>
              <a:spcAft>
                <a:spcPts val="0"/>
              </a:spcAft>
              <a:buSzPct val="100000"/>
              <a:buChar char="➢"/>
            </a:pPr>
            <a:r>
              <a:rPr lang="en"/>
              <a:t>Use tools like music or pink noise to stay concentrated</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1"/>
          <p:cNvSpPr txBox="1"/>
          <p:nvPr/>
        </p:nvSpPr>
        <p:spPr>
          <a:xfrm>
            <a:off x="1087375" y="773050"/>
            <a:ext cx="6400800" cy="3417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 sz="2700">
                <a:solidFill>
                  <a:srgbClr val="FFFFFF"/>
                </a:solidFill>
                <a:latin typeface="Montserrat"/>
                <a:ea typeface="Montserrat"/>
                <a:cs typeface="Montserrat"/>
                <a:sym typeface="Montserrat"/>
              </a:rPr>
              <a:t>“One of the worst hiring mistakes that I’ve made in the past is looking too much at their intellectual capability alone and not on how they affect those around them. . . . And it really matters if they have a good heart and personality” </a:t>
            </a:r>
            <a:endParaRPr i="1" sz="2700">
              <a:solidFill>
                <a:srgbClr val="FFFFFF"/>
              </a:solidFill>
              <a:latin typeface="Montserrat"/>
              <a:ea typeface="Montserrat"/>
              <a:cs typeface="Montserrat"/>
              <a:sym typeface="Montserrat"/>
            </a:endParaRPr>
          </a:p>
          <a:p>
            <a:pPr indent="0" lvl="0" marL="0" marR="0" rtl="0" algn="r">
              <a:spcBef>
                <a:spcPts val="0"/>
              </a:spcBef>
              <a:spcAft>
                <a:spcPts val="0"/>
              </a:spcAft>
              <a:buNone/>
            </a:pPr>
            <a:r>
              <a:rPr i="1" lang="en" sz="2700">
                <a:solidFill>
                  <a:srgbClr val="FFFFFF"/>
                </a:solidFill>
                <a:latin typeface="Montserrat"/>
                <a:ea typeface="Montserrat"/>
                <a:cs typeface="Montserrat"/>
                <a:sym typeface="Montserrat"/>
              </a:rPr>
              <a:t>- Elon Musk</a:t>
            </a:r>
            <a:endParaRPr i="1" sz="2700">
              <a:solidFill>
                <a:srgbClr val="FFFFFF"/>
              </a:solidFill>
              <a:latin typeface="Montserrat"/>
              <a:ea typeface="Montserrat"/>
              <a:cs typeface="Montserrat"/>
              <a:sym typeface="Montserra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2"/>
          <p:cNvSpPr txBox="1"/>
          <p:nvPr>
            <p:ph type="title"/>
          </p:nvPr>
        </p:nvSpPr>
        <p:spPr>
          <a:xfrm>
            <a:off x="457200" y="1704"/>
            <a:ext cx="8229600" cy="685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SzPts val="990"/>
              <a:buNone/>
            </a:pPr>
            <a:r>
              <a:rPr lang="en" sz="3660"/>
              <a:t>Chapter 7: The Importance of Writing Well </a:t>
            </a:r>
            <a:endParaRPr sz="3660"/>
          </a:p>
        </p:txBody>
      </p:sp>
      <p:sp>
        <p:nvSpPr>
          <p:cNvPr id="219" name="Google Shape;219;p32"/>
          <p:cNvSpPr txBox="1"/>
          <p:nvPr>
            <p:ph idx="1" type="body"/>
          </p:nvPr>
        </p:nvSpPr>
        <p:spPr>
          <a:xfrm>
            <a:off x="457200" y="1200150"/>
            <a:ext cx="4038600" cy="3394500"/>
          </a:xfrm>
          <a:prstGeom prst="rect">
            <a:avLst/>
          </a:prstGeom>
        </p:spPr>
        <p:txBody>
          <a:bodyPr anchorCtr="0" anchor="t" bIns="45700" lIns="91425" spcFirstLastPara="1" rIns="91425" wrap="square" tIns="45700">
            <a:normAutofit fontScale="70000" lnSpcReduction="10000"/>
          </a:bodyPr>
          <a:lstStyle/>
          <a:p>
            <a:pPr indent="0" lvl="0" marL="0" rtl="0" algn="ctr">
              <a:spcBef>
                <a:spcPts val="560"/>
              </a:spcBef>
              <a:spcAft>
                <a:spcPts val="0"/>
              </a:spcAft>
              <a:buNone/>
            </a:pPr>
            <a:r>
              <a:rPr b="1" lang="en"/>
              <a:t>I got called out</a:t>
            </a:r>
            <a:endParaRPr/>
          </a:p>
          <a:p>
            <a:pPr indent="-353060" lvl="0" marL="457200" rtl="0" algn="l">
              <a:spcBef>
                <a:spcPts val="560"/>
              </a:spcBef>
              <a:spcAft>
                <a:spcPts val="0"/>
              </a:spcAft>
              <a:buSzPct val="100000"/>
              <a:buChar char="❖"/>
            </a:pPr>
            <a:r>
              <a:rPr lang="en"/>
              <a:t>My advisor pushed me to improve early in grad school</a:t>
            </a:r>
            <a:endParaRPr/>
          </a:p>
          <a:p>
            <a:pPr indent="-335280" lvl="1" marL="914400" rtl="0" algn="l">
              <a:spcBef>
                <a:spcPts val="0"/>
              </a:spcBef>
              <a:spcAft>
                <a:spcPts val="0"/>
              </a:spcAft>
              <a:buSzPct val="100000"/>
              <a:buChar char="➢"/>
            </a:pPr>
            <a:r>
              <a:rPr lang="en"/>
              <a:t>His advisor told him the same</a:t>
            </a:r>
            <a:endParaRPr/>
          </a:p>
          <a:p>
            <a:pPr indent="-335280" lvl="1" marL="914400" rtl="0" algn="l">
              <a:spcBef>
                <a:spcPts val="0"/>
              </a:spcBef>
              <a:spcAft>
                <a:spcPts val="0"/>
              </a:spcAft>
              <a:buSzPct val="100000"/>
              <a:buChar char="➢"/>
            </a:pPr>
            <a:r>
              <a:rPr lang="en"/>
              <a:t>My peers had similar experiences</a:t>
            </a:r>
            <a:endParaRPr/>
          </a:p>
          <a:p>
            <a:pPr indent="0" lvl="0" marL="914400" rtl="0" algn="l">
              <a:spcBef>
                <a:spcPts val="560"/>
              </a:spcBef>
              <a:spcAft>
                <a:spcPts val="0"/>
              </a:spcAft>
              <a:buNone/>
            </a:pPr>
            <a:r>
              <a:t/>
            </a:r>
            <a:endParaRPr/>
          </a:p>
          <a:p>
            <a:pPr indent="0" lvl="0" marL="0" rtl="0" algn="ctr">
              <a:spcBef>
                <a:spcPts val="560"/>
              </a:spcBef>
              <a:spcAft>
                <a:spcPts val="0"/>
              </a:spcAft>
              <a:buNone/>
            </a:pPr>
            <a:r>
              <a:rPr b="1" lang="en"/>
              <a:t>Your writing is weaker than you think</a:t>
            </a:r>
            <a:endParaRPr b="1"/>
          </a:p>
          <a:p>
            <a:pPr indent="-353060" lvl="0" marL="457200" rtl="0" algn="l">
              <a:spcBef>
                <a:spcPts val="560"/>
              </a:spcBef>
              <a:spcAft>
                <a:spcPts val="0"/>
              </a:spcAft>
              <a:buSzPct val="100000"/>
              <a:buChar char="❖"/>
            </a:pPr>
            <a:r>
              <a:rPr lang="en"/>
              <a:t>Strong writing matters, even in STEM</a:t>
            </a:r>
            <a:endParaRPr/>
          </a:p>
          <a:p>
            <a:pPr indent="-353060" lvl="0" marL="457200" rtl="0" algn="l">
              <a:spcBef>
                <a:spcPts val="0"/>
              </a:spcBef>
              <a:spcAft>
                <a:spcPts val="0"/>
              </a:spcAft>
              <a:buSzPct val="100000"/>
              <a:buChar char="❖"/>
            </a:pPr>
            <a:r>
              <a:rPr lang="en"/>
              <a:t>Writing improves with deliberate practice</a:t>
            </a:r>
            <a:endParaRPr/>
          </a:p>
        </p:txBody>
      </p:sp>
      <p:sp>
        <p:nvSpPr>
          <p:cNvPr id="220" name="Google Shape;220;p32"/>
          <p:cNvSpPr txBox="1"/>
          <p:nvPr>
            <p:ph idx="2" type="body"/>
          </p:nvPr>
        </p:nvSpPr>
        <p:spPr>
          <a:xfrm>
            <a:off x="4648200" y="1200150"/>
            <a:ext cx="4038600" cy="3394500"/>
          </a:xfrm>
          <a:prstGeom prst="rect">
            <a:avLst/>
          </a:prstGeom>
        </p:spPr>
        <p:txBody>
          <a:bodyPr anchorCtr="0" anchor="t" bIns="45700" lIns="91425" spcFirstLastPara="1" rIns="91425" wrap="square" tIns="45700">
            <a:noAutofit/>
          </a:bodyPr>
          <a:lstStyle/>
          <a:p>
            <a:pPr indent="0" lvl="0" marL="0" rtl="0" algn="ctr">
              <a:spcBef>
                <a:spcPts val="560"/>
              </a:spcBef>
              <a:spcAft>
                <a:spcPts val="0"/>
              </a:spcAft>
              <a:buNone/>
            </a:pPr>
            <a:r>
              <a:rPr b="1" lang="en" sz="1950"/>
              <a:t>T</a:t>
            </a:r>
            <a:r>
              <a:rPr b="1" lang="en" sz="1950"/>
              <a:t>echnical writing tips</a:t>
            </a:r>
            <a:endParaRPr b="1" sz="1950"/>
          </a:p>
          <a:p>
            <a:pPr indent="-352425" lvl="0" marL="457200" rtl="0" algn="l">
              <a:spcBef>
                <a:spcPts val="560"/>
              </a:spcBef>
              <a:spcAft>
                <a:spcPts val="0"/>
              </a:spcAft>
              <a:buSzPts val="1950"/>
              <a:buChar char="❖"/>
            </a:pPr>
            <a:r>
              <a:rPr lang="en" sz="1950"/>
              <a:t>Maintain objectivity </a:t>
            </a:r>
            <a:endParaRPr sz="1950"/>
          </a:p>
          <a:p>
            <a:pPr indent="-333375" lvl="1" marL="914400" rtl="0" algn="l">
              <a:spcBef>
                <a:spcPts val="0"/>
              </a:spcBef>
              <a:spcAft>
                <a:spcPts val="0"/>
              </a:spcAft>
              <a:buSzPts val="1650"/>
              <a:buChar char="➢"/>
            </a:pPr>
            <a:r>
              <a:rPr lang="en" sz="1650"/>
              <a:t>Write from facts, not opinions</a:t>
            </a:r>
            <a:endParaRPr sz="1650"/>
          </a:p>
          <a:p>
            <a:pPr indent="-352425" lvl="0" marL="457200" rtl="0" algn="l">
              <a:spcBef>
                <a:spcPts val="0"/>
              </a:spcBef>
              <a:spcAft>
                <a:spcPts val="0"/>
              </a:spcAft>
              <a:buSzPts val="1950"/>
              <a:buChar char="❖"/>
            </a:pPr>
            <a:r>
              <a:rPr lang="en" sz="1950"/>
              <a:t>Less is more; do not ramble</a:t>
            </a:r>
            <a:endParaRPr sz="1950"/>
          </a:p>
          <a:p>
            <a:pPr indent="-352425" lvl="0" marL="457200" rtl="0" algn="l">
              <a:spcBef>
                <a:spcPts val="0"/>
              </a:spcBef>
              <a:spcAft>
                <a:spcPts val="0"/>
              </a:spcAft>
              <a:buSzPts val="1950"/>
              <a:buChar char="❖"/>
            </a:pPr>
            <a:r>
              <a:rPr lang="en" sz="1950"/>
              <a:t>Quantify your statements</a:t>
            </a:r>
            <a:r>
              <a:rPr lang="en" sz="1950"/>
              <a:t> </a:t>
            </a:r>
            <a:endParaRPr sz="1950"/>
          </a:p>
          <a:p>
            <a:pPr indent="-333375" lvl="1" marL="914400" rtl="0" algn="l">
              <a:spcBef>
                <a:spcPts val="0"/>
              </a:spcBef>
              <a:spcAft>
                <a:spcPts val="0"/>
              </a:spcAft>
              <a:buSzPts val="1650"/>
              <a:buChar char="➢"/>
            </a:pPr>
            <a:r>
              <a:rPr lang="en" sz="1650"/>
              <a:t>U</a:t>
            </a:r>
            <a:r>
              <a:rPr lang="en" sz="1650"/>
              <a:t>se numbers</a:t>
            </a:r>
            <a:endParaRPr sz="1650"/>
          </a:p>
          <a:p>
            <a:pPr indent="-352425" lvl="0" marL="457200" rtl="0" algn="l">
              <a:spcBef>
                <a:spcPts val="0"/>
              </a:spcBef>
              <a:spcAft>
                <a:spcPts val="0"/>
              </a:spcAft>
              <a:buSzPts val="1950"/>
              <a:buChar char="❖"/>
            </a:pPr>
            <a:r>
              <a:rPr lang="en" sz="1950"/>
              <a:t>Do not misrepresent or manipulate data</a:t>
            </a:r>
            <a:endParaRPr sz="1950"/>
          </a:p>
          <a:p>
            <a:pPr indent="-352425" lvl="0" marL="457200" rtl="0" algn="l">
              <a:spcBef>
                <a:spcPts val="0"/>
              </a:spcBef>
              <a:spcAft>
                <a:spcPts val="0"/>
              </a:spcAft>
              <a:buSzPts val="1950"/>
              <a:buChar char="❖"/>
            </a:pPr>
            <a:r>
              <a:rPr lang="en" sz="1950"/>
              <a:t>Use an appropriate vocabulary</a:t>
            </a:r>
            <a:endParaRPr sz="1950"/>
          </a:p>
          <a:p>
            <a:pPr indent="-352425" lvl="0" marL="457200" rtl="0" algn="l">
              <a:spcBef>
                <a:spcPts val="0"/>
              </a:spcBef>
              <a:spcAft>
                <a:spcPts val="0"/>
              </a:spcAft>
              <a:buSzPts val="1950"/>
              <a:buChar char="❖"/>
            </a:pPr>
            <a:r>
              <a:rPr lang="en" sz="1950"/>
              <a:t>Edit, edit, and edit</a:t>
            </a:r>
            <a:endParaRPr sz="1950"/>
          </a:p>
          <a:p>
            <a:pPr indent="-352425" lvl="0" marL="457200" rtl="0" algn="l">
              <a:spcBef>
                <a:spcPts val="0"/>
              </a:spcBef>
              <a:spcAft>
                <a:spcPts val="0"/>
              </a:spcAft>
              <a:buSzPts val="1950"/>
              <a:buChar char="❖"/>
            </a:pPr>
            <a:r>
              <a:rPr lang="en" sz="1950"/>
              <a:t>When able, receive feedback</a:t>
            </a:r>
            <a:endParaRPr sz="195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3"/>
          <p:cNvSpPr txBox="1"/>
          <p:nvPr/>
        </p:nvSpPr>
        <p:spPr>
          <a:xfrm>
            <a:off x="0" y="438193"/>
            <a:ext cx="9144000" cy="923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2700">
                <a:solidFill>
                  <a:srgbClr val="FFFFFF"/>
                </a:solidFill>
                <a:latin typeface="Montserrat"/>
                <a:ea typeface="Montserrat"/>
                <a:cs typeface="Montserrat"/>
                <a:sym typeface="Montserrat"/>
              </a:rPr>
              <a:t>Which statement best describes the use of computers in engineering?</a:t>
            </a:r>
            <a:endParaRPr sz="2700">
              <a:solidFill>
                <a:srgbClr val="FFFFFF"/>
              </a:solidFill>
              <a:latin typeface="Montserrat"/>
              <a:ea typeface="Montserrat"/>
              <a:cs typeface="Montserrat"/>
              <a:sym typeface="Montserrat"/>
            </a:endParaRPr>
          </a:p>
        </p:txBody>
      </p:sp>
      <p:sp>
        <p:nvSpPr>
          <p:cNvPr id="226" name="Google Shape;226;p33"/>
          <p:cNvSpPr txBox="1"/>
          <p:nvPr/>
        </p:nvSpPr>
        <p:spPr>
          <a:xfrm>
            <a:off x="139425" y="1524075"/>
            <a:ext cx="4569900" cy="3001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A) </a:t>
            </a:r>
            <a:r>
              <a:rPr lang="en" sz="2700">
                <a:solidFill>
                  <a:srgbClr val="FFFFFF"/>
                </a:solidFill>
                <a:latin typeface="Montserrat"/>
                <a:ea typeface="Montserrat"/>
                <a:cs typeface="Montserrat"/>
                <a:sym typeface="Montserrat"/>
              </a:rPr>
              <a:t>Computers always give correct answers</a:t>
            </a:r>
            <a:endParaRPr sz="2700">
              <a:solidFill>
                <a:srgbClr val="FFFFFF"/>
              </a:solidFill>
              <a:latin typeface="Montserrat"/>
              <a:ea typeface="Montserrat"/>
              <a:cs typeface="Montserrat"/>
              <a:sym typeface="Montserrat"/>
            </a:endParaRPr>
          </a:p>
          <a:p>
            <a:pPr indent="0" lvl="0" marL="0" marR="0" rtl="0" algn="l">
              <a:spcBef>
                <a:spcPts val="0"/>
              </a:spcBef>
              <a:spcAft>
                <a:spcPts val="0"/>
              </a:spcAft>
              <a:buNone/>
            </a:pPr>
            <a:r>
              <a:t/>
            </a:r>
            <a:endParaRPr sz="2700">
              <a:solidFill>
                <a:srgbClr val="FFFFFF"/>
              </a:solidFill>
              <a:latin typeface="Montserrat"/>
              <a:ea typeface="Montserrat"/>
              <a:cs typeface="Montserrat"/>
              <a:sym typeface="Montserrat"/>
            </a:endParaRPr>
          </a:p>
          <a:p>
            <a:pPr indent="0" lvl="0" marL="0" marR="0" rtl="0" algn="l">
              <a:spcBef>
                <a:spcPts val="0"/>
              </a:spcBef>
              <a:spcAft>
                <a:spcPts val="0"/>
              </a:spcAft>
              <a:buNone/>
            </a:pPr>
            <a:r>
              <a:t/>
            </a:r>
            <a:endParaRPr sz="2700">
              <a:solidFill>
                <a:srgbClr val="FFFFFF"/>
              </a:solidFill>
              <a:latin typeface="Montserrat"/>
              <a:ea typeface="Montserrat"/>
              <a:cs typeface="Montserrat"/>
              <a:sym typeface="Montserrat"/>
            </a:endParaRPr>
          </a:p>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B) Computers are useful, but results depend on assumptions and inputs</a:t>
            </a:r>
            <a:endParaRPr sz="2700">
              <a:solidFill>
                <a:srgbClr val="FFFFFF"/>
              </a:solidFill>
              <a:latin typeface="Montserrat"/>
              <a:ea typeface="Montserrat"/>
              <a:cs typeface="Montserrat"/>
              <a:sym typeface="Montserrat"/>
            </a:endParaRPr>
          </a:p>
        </p:txBody>
      </p:sp>
      <p:sp>
        <p:nvSpPr>
          <p:cNvPr id="227" name="Google Shape;227;p33"/>
          <p:cNvSpPr txBox="1"/>
          <p:nvPr/>
        </p:nvSpPr>
        <p:spPr>
          <a:xfrm>
            <a:off x="4647750" y="1524093"/>
            <a:ext cx="4496400" cy="3001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C) </a:t>
            </a:r>
            <a:r>
              <a:rPr lang="en" sz="2700">
                <a:solidFill>
                  <a:srgbClr val="FFFFFF"/>
                </a:solidFill>
                <a:latin typeface="Montserrat"/>
                <a:ea typeface="Montserrat"/>
                <a:cs typeface="Montserrat"/>
                <a:sym typeface="Montserrat"/>
              </a:rPr>
              <a:t>Computers are black boxes that engineers should simply trust</a:t>
            </a:r>
            <a:br>
              <a:rPr lang="en" sz="2700">
                <a:solidFill>
                  <a:srgbClr val="FFFFFF"/>
                </a:solidFill>
                <a:latin typeface="Montserrat"/>
                <a:ea typeface="Montserrat"/>
                <a:cs typeface="Montserrat"/>
                <a:sym typeface="Montserrat"/>
              </a:rPr>
            </a:br>
            <a:endParaRPr sz="2700">
              <a:solidFill>
                <a:srgbClr val="FFFFFF"/>
              </a:solidFill>
              <a:latin typeface="Montserrat"/>
              <a:ea typeface="Montserrat"/>
              <a:cs typeface="Montserrat"/>
              <a:sym typeface="Montserrat"/>
            </a:endParaRPr>
          </a:p>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D) </a:t>
            </a:r>
            <a:r>
              <a:rPr lang="en" sz="2700">
                <a:solidFill>
                  <a:srgbClr val="FFFFFF"/>
                </a:solidFill>
                <a:latin typeface="Montserrat"/>
                <a:ea typeface="Montserrat"/>
                <a:cs typeface="Montserrat"/>
                <a:sym typeface="Montserrat"/>
              </a:rPr>
              <a:t>Computers remove the need for engineering judgment</a:t>
            </a:r>
            <a:endParaRPr sz="2700">
              <a:solidFill>
                <a:srgbClr val="FFFFFF"/>
              </a:solidFill>
              <a:latin typeface="Montserrat"/>
              <a:ea typeface="Montserrat"/>
              <a:cs typeface="Montserrat"/>
              <a:sym typeface="Montserrat"/>
            </a:endParaRPr>
          </a:p>
        </p:txBody>
      </p:sp>
      <p:sp>
        <p:nvSpPr>
          <p:cNvPr id="228" name="Google Shape;228;p33"/>
          <p:cNvSpPr/>
          <p:nvPr/>
        </p:nvSpPr>
        <p:spPr>
          <a:xfrm>
            <a:off x="68100" y="3047087"/>
            <a:ext cx="4496400" cy="1478400"/>
          </a:xfrm>
          <a:prstGeom prst="roundRect">
            <a:avLst>
              <a:gd fmla="val 16667" name="adj"/>
            </a:avLst>
          </a:prstGeom>
          <a:noFill/>
          <a:ln cap="flat" cmpd="sng" w="762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228"/>
                                        </p:tgtEl>
                                        <p:attrNameLst>
                                          <p:attrName>style.visibility</p:attrName>
                                        </p:attrNameLst>
                                      </p:cBhvr>
                                      <p:to>
                                        <p:strVal val="visible"/>
                                      </p:to>
                                    </p:set>
                                    <p:anim calcmode="lin" valueType="num">
                                      <p:cBhvr additive="base">
                                        <p:cTn dur="2100"/>
                                        <p:tgtEl>
                                          <p:spTgt spid="228"/>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4"/>
          <p:cNvSpPr txBox="1"/>
          <p:nvPr>
            <p:ph type="title"/>
          </p:nvPr>
        </p:nvSpPr>
        <p:spPr>
          <a:xfrm>
            <a:off x="457200" y="1704"/>
            <a:ext cx="8229600" cy="685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SzPts val="990"/>
              <a:buNone/>
            </a:pPr>
            <a:r>
              <a:rPr lang="en" sz="3660"/>
              <a:t>Chapter 8: Understanding Our Limitations</a:t>
            </a:r>
            <a:endParaRPr sz="3660"/>
          </a:p>
        </p:txBody>
      </p:sp>
      <p:sp>
        <p:nvSpPr>
          <p:cNvPr id="234" name="Google Shape;234;p34"/>
          <p:cNvSpPr txBox="1"/>
          <p:nvPr>
            <p:ph idx="1" type="body"/>
          </p:nvPr>
        </p:nvSpPr>
        <p:spPr>
          <a:xfrm>
            <a:off x="457200" y="1200150"/>
            <a:ext cx="4038600" cy="3394500"/>
          </a:xfrm>
          <a:prstGeom prst="rect">
            <a:avLst/>
          </a:prstGeom>
          <a:noFill/>
        </p:spPr>
        <p:txBody>
          <a:bodyPr anchorCtr="0" anchor="t" bIns="45700" lIns="91425" spcFirstLastPara="1" rIns="91425" wrap="square" tIns="45700">
            <a:normAutofit/>
          </a:bodyPr>
          <a:lstStyle/>
          <a:p>
            <a:pPr indent="0" lvl="0" marL="0" rtl="0" algn="ctr">
              <a:lnSpc>
                <a:spcPct val="90000"/>
              </a:lnSpc>
              <a:spcBef>
                <a:spcPts val="560"/>
              </a:spcBef>
              <a:spcAft>
                <a:spcPts val="0"/>
              </a:spcAft>
              <a:buSzPts val="770"/>
              <a:buNone/>
            </a:pPr>
            <a:r>
              <a:rPr b="1" lang="en" sz="1860"/>
              <a:t>My most important college lesson</a:t>
            </a:r>
            <a:endParaRPr sz="1860"/>
          </a:p>
          <a:p>
            <a:pPr indent="-346710" lvl="0" marL="457200" rtl="0" algn="l">
              <a:lnSpc>
                <a:spcPct val="90000"/>
              </a:lnSpc>
              <a:spcBef>
                <a:spcPts val="560"/>
              </a:spcBef>
              <a:spcAft>
                <a:spcPts val="0"/>
              </a:spcAft>
              <a:buSzPts val="1860"/>
              <a:buChar char="❖"/>
            </a:pPr>
            <a:r>
              <a:rPr lang="en" sz="1860"/>
              <a:t>Learning the limits of my own knowledge</a:t>
            </a:r>
            <a:endParaRPr sz="1860"/>
          </a:p>
          <a:p>
            <a:pPr indent="-328930" lvl="1" marL="914400" rtl="0" algn="l">
              <a:lnSpc>
                <a:spcPct val="90000"/>
              </a:lnSpc>
              <a:spcBef>
                <a:spcPts val="0"/>
              </a:spcBef>
              <a:spcAft>
                <a:spcPts val="0"/>
              </a:spcAft>
              <a:buSzPts val="1580"/>
              <a:buChar char="➢"/>
            </a:pPr>
            <a:r>
              <a:rPr lang="en" sz="1580"/>
              <a:t>It’s cliché to say, “That person knows everything about X.”</a:t>
            </a:r>
            <a:endParaRPr sz="1580"/>
          </a:p>
          <a:p>
            <a:pPr indent="0" lvl="0" marL="0" rtl="0" algn="l">
              <a:lnSpc>
                <a:spcPct val="90000"/>
              </a:lnSpc>
              <a:spcBef>
                <a:spcPts val="560"/>
              </a:spcBef>
              <a:spcAft>
                <a:spcPts val="0"/>
              </a:spcAft>
              <a:buSzPts val="770"/>
              <a:buNone/>
            </a:pPr>
            <a:r>
              <a:t/>
            </a:r>
            <a:endParaRPr sz="1860"/>
          </a:p>
          <a:p>
            <a:pPr indent="-346710" lvl="0" marL="457200" rtl="0" algn="l">
              <a:lnSpc>
                <a:spcPct val="90000"/>
              </a:lnSpc>
              <a:spcBef>
                <a:spcPts val="560"/>
              </a:spcBef>
              <a:spcAft>
                <a:spcPts val="0"/>
              </a:spcAft>
              <a:buSzPts val="1860"/>
              <a:buChar char="❖"/>
            </a:pPr>
            <a:r>
              <a:rPr lang="en" sz="1860"/>
              <a:t>The Dunning–Kruger effect is real</a:t>
            </a:r>
            <a:endParaRPr sz="1860"/>
          </a:p>
          <a:p>
            <a:pPr indent="-328930" lvl="1" marL="914400" rtl="0" algn="l">
              <a:lnSpc>
                <a:spcPct val="90000"/>
              </a:lnSpc>
              <a:spcBef>
                <a:spcPts val="0"/>
              </a:spcBef>
              <a:spcAft>
                <a:spcPts val="0"/>
              </a:spcAft>
              <a:buSzPts val="1580"/>
              <a:buChar char="➢"/>
            </a:pPr>
            <a:r>
              <a:rPr lang="en" sz="1580"/>
              <a:t>The more you learn, the more you realize how much you don’t know</a:t>
            </a:r>
            <a:endParaRPr sz="1580"/>
          </a:p>
          <a:p>
            <a:pPr indent="0" lvl="0" marL="0" rtl="0" algn="l">
              <a:lnSpc>
                <a:spcPct val="90000"/>
              </a:lnSpc>
              <a:spcBef>
                <a:spcPts val="560"/>
              </a:spcBef>
              <a:spcAft>
                <a:spcPts val="0"/>
              </a:spcAft>
              <a:buSzPts val="770"/>
              <a:buNone/>
            </a:pPr>
            <a:r>
              <a:t/>
            </a:r>
            <a:endParaRPr sz="1860"/>
          </a:p>
        </p:txBody>
      </p:sp>
      <p:sp>
        <p:nvSpPr>
          <p:cNvPr id="235" name="Google Shape;235;p34"/>
          <p:cNvSpPr txBox="1"/>
          <p:nvPr>
            <p:ph idx="2" type="body"/>
          </p:nvPr>
        </p:nvSpPr>
        <p:spPr>
          <a:xfrm>
            <a:off x="4648200" y="1200150"/>
            <a:ext cx="4104900" cy="3394500"/>
          </a:xfrm>
          <a:prstGeom prst="rect">
            <a:avLst/>
          </a:prstGeom>
        </p:spPr>
        <p:txBody>
          <a:bodyPr anchorCtr="0" anchor="t" bIns="45700" lIns="91425" spcFirstLastPara="1" rIns="91425" wrap="square" tIns="45700">
            <a:noAutofit/>
          </a:bodyPr>
          <a:lstStyle/>
          <a:p>
            <a:pPr indent="0" lvl="0" marL="0" rtl="0" algn="ctr">
              <a:lnSpc>
                <a:spcPct val="90000"/>
              </a:lnSpc>
              <a:spcBef>
                <a:spcPts val="560"/>
              </a:spcBef>
              <a:spcAft>
                <a:spcPts val="0"/>
              </a:spcAft>
              <a:buClr>
                <a:schemeClr val="dk1"/>
              </a:buClr>
              <a:buSzPts val="605"/>
              <a:buFont typeface="Arial"/>
              <a:buNone/>
            </a:pPr>
            <a:r>
              <a:rPr b="1" lang="en" sz="1640"/>
              <a:t>Limitations of your approach</a:t>
            </a:r>
            <a:endParaRPr b="1" sz="1640"/>
          </a:p>
          <a:p>
            <a:pPr indent="-332740" lvl="0" marL="457200" rtl="0" algn="l">
              <a:lnSpc>
                <a:spcPct val="90000"/>
              </a:lnSpc>
              <a:spcBef>
                <a:spcPts val="560"/>
              </a:spcBef>
              <a:spcAft>
                <a:spcPts val="0"/>
              </a:spcAft>
              <a:buSzPts val="1640"/>
              <a:buChar char="❖"/>
            </a:pPr>
            <a:r>
              <a:rPr lang="en" sz="1640"/>
              <a:t>Understand the assumptions behind the equations and constants you use</a:t>
            </a:r>
            <a:endParaRPr sz="1640"/>
          </a:p>
          <a:p>
            <a:pPr indent="-318770" lvl="1" marL="914400" rtl="0" algn="l">
              <a:lnSpc>
                <a:spcPct val="90000"/>
              </a:lnSpc>
              <a:spcBef>
                <a:spcPts val="0"/>
              </a:spcBef>
              <a:spcAft>
                <a:spcPts val="0"/>
              </a:spcAft>
              <a:buSzPts val="1420"/>
              <a:buChar char="➢"/>
            </a:pPr>
            <a:r>
              <a:rPr lang="en" sz="1420"/>
              <a:t>In STEM, assumptions are often necessary due to real-world complexities</a:t>
            </a:r>
            <a:endParaRPr sz="1420"/>
          </a:p>
          <a:p>
            <a:pPr indent="0" lvl="0" marL="0" rtl="0" algn="l">
              <a:lnSpc>
                <a:spcPct val="90000"/>
              </a:lnSpc>
              <a:spcBef>
                <a:spcPts val="560"/>
              </a:spcBef>
              <a:spcAft>
                <a:spcPts val="0"/>
              </a:spcAft>
              <a:buClr>
                <a:schemeClr val="dk1"/>
              </a:buClr>
              <a:buSzPts val="605"/>
              <a:buFont typeface="Arial"/>
              <a:buNone/>
            </a:pPr>
            <a:r>
              <a:t/>
            </a:r>
            <a:endParaRPr sz="1640"/>
          </a:p>
          <a:p>
            <a:pPr indent="0" lvl="0" marL="0" rtl="0" algn="ctr">
              <a:lnSpc>
                <a:spcPct val="90000"/>
              </a:lnSpc>
              <a:spcBef>
                <a:spcPts val="560"/>
              </a:spcBef>
              <a:spcAft>
                <a:spcPts val="0"/>
              </a:spcAft>
              <a:buClr>
                <a:schemeClr val="dk1"/>
              </a:buClr>
              <a:buSzPts val="605"/>
              <a:buFont typeface="Arial"/>
              <a:buNone/>
            </a:pPr>
            <a:r>
              <a:rPr b="1" lang="en" sz="1640"/>
              <a:t>Limitations of the tools you use</a:t>
            </a:r>
            <a:endParaRPr b="1" sz="1640"/>
          </a:p>
          <a:p>
            <a:pPr indent="-332740" lvl="0" marL="457200" rtl="0" algn="l">
              <a:lnSpc>
                <a:spcPct val="90000"/>
              </a:lnSpc>
              <a:spcBef>
                <a:spcPts val="560"/>
              </a:spcBef>
              <a:spcAft>
                <a:spcPts val="0"/>
              </a:spcAft>
              <a:buSzPts val="1640"/>
              <a:buChar char="❖"/>
            </a:pPr>
            <a:r>
              <a:rPr lang="en" sz="1640"/>
              <a:t>Computers are not magical black boxes; don’t treat them as such</a:t>
            </a:r>
            <a:endParaRPr sz="1640"/>
          </a:p>
          <a:p>
            <a:pPr indent="-332740" lvl="0" marL="457200" rtl="0" algn="l">
              <a:lnSpc>
                <a:spcPct val="90000"/>
              </a:lnSpc>
              <a:spcBef>
                <a:spcPts val="0"/>
              </a:spcBef>
              <a:spcAft>
                <a:spcPts val="0"/>
              </a:spcAft>
              <a:buSzPts val="1640"/>
              <a:buChar char="❖"/>
            </a:pPr>
            <a:r>
              <a:rPr lang="en" sz="1640"/>
              <a:t>When using numerical analysis tools, ask:</a:t>
            </a:r>
            <a:endParaRPr sz="1640"/>
          </a:p>
          <a:p>
            <a:pPr indent="-318770" lvl="1" marL="914400" rtl="0" algn="l">
              <a:lnSpc>
                <a:spcPct val="90000"/>
              </a:lnSpc>
              <a:spcBef>
                <a:spcPts val="0"/>
              </a:spcBef>
              <a:spcAft>
                <a:spcPts val="0"/>
              </a:spcAft>
              <a:buSzPts val="1420"/>
              <a:buChar char="➢"/>
            </a:pPr>
            <a:r>
              <a:rPr lang="en" sz="1420"/>
              <a:t>What governing equations are being used and </a:t>
            </a:r>
            <a:r>
              <a:rPr lang="en" sz="1420"/>
              <a:t>w</a:t>
            </a:r>
            <a:r>
              <a:rPr lang="en" sz="1420"/>
              <a:t>hy?</a:t>
            </a:r>
            <a:endParaRPr sz="1420"/>
          </a:p>
          <a:p>
            <a:pPr indent="-318770" lvl="1" marL="914400" rtl="0" algn="l">
              <a:lnSpc>
                <a:spcPct val="90000"/>
              </a:lnSpc>
              <a:spcBef>
                <a:spcPts val="0"/>
              </a:spcBef>
              <a:spcAft>
                <a:spcPts val="0"/>
              </a:spcAft>
              <a:buSzPts val="1420"/>
              <a:buChar char="➢"/>
            </a:pPr>
            <a:r>
              <a:rPr lang="en" sz="1420"/>
              <a:t>What assumptions are being made and why?</a:t>
            </a:r>
            <a:endParaRPr sz="142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7"/>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l">
              <a:spcBef>
                <a:spcPts val="0"/>
              </a:spcBef>
              <a:spcAft>
                <a:spcPts val="0"/>
              </a:spcAft>
              <a:buNone/>
            </a:pPr>
            <a:r>
              <a:rPr lang="en"/>
              <a:t>Keys </a:t>
            </a:r>
            <a:r>
              <a:rPr lang="en"/>
              <a:t>to a STEM Degree</a:t>
            </a:r>
            <a:endParaRPr/>
          </a:p>
        </p:txBody>
      </p:sp>
      <p:sp>
        <p:nvSpPr>
          <p:cNvPr id="112" name="Google Shape;112;p17"/>
          <p:cNvSpPr txBox="1"/>
          <p:nvPr>
            <p:ph idx="1" type="body"/>
          </p:nvPr>
        </p:nvSpPr>
        <p:spPr>
          <a:xfrm>
            <a:off x="927750" y="1090558"/>
            <a:ext cx="3823200" cy="3394500"/>
          </a:xfrm>
          <a:prstGeom prst="rect">
            <a:avLst/>
          </a:prstGeom>
        </p:spPr>
        <p:txBody>
          <a:bodyPr anchorCtr="0" anchor="t" bIns="91425" lIns="91425" spcFirstLastPara="1" rIns="91425" wrap="square" tIns="91425">
            <a:noAutofit/>
          </a:bodyPr>
          <a:lstStyle/>
          <a:p>
            <a:pPr indent="0" lvl="0" marL="0" rtl="0" algn="ctr">
              <a:lnSpc>
                <a:spcPct val="95000"/>
              </a:lnSpc>
              <a:spcBef>
                <a:spcPts val="560"/>
              </a:spcBef>
              <a:spcAft>
                <a:spcPts val="0"/>
              </a:spcAft>
              <a:buSzPts val="440"/>
              <a:buNone/>
            </a:pPr>
            <a:r>
              <a:rPr b="1" lang="en" sz="1120"/>
              <a:t>Getting Started</a:t>
            </a:r>
            <a:endParaRPr b="1" sz="1120"/>
          </a:p>
          <a:p>
            <a:pPr indent="0" lvl="0" marL="0" rtl="0" algn="l">
              <a:lnSpc>
                <a:spcPct val="95000"/>
              </a:lnSpc>
              <a:spcBef>
                <a:spcPts val="560"/>
              </a:spcBef>
              <a:spcAft>
                <a:spcPts val="0"/>
              </a:spcAft>
              <a:buSzPts val="440"/>
              <a:buNone/>
            </a:pPr>
            <a:r>
              <a:rPr lang="en" sz="1120" u="sng">
                <a:solidFill>
                  <a:schemeClr val="hlink"/>
                </a:solidFill>
                <a:hlinkClick action="ppaction://hlinksldjump" r:id="rId3"/>
              </a:rPr>
              <a:t>Resources for This Presentation</a:t>
            </a:r>
            <a:endParaRPr sz="1120"/>
          </a:p>
          <a:p>
            <a:pPr indent="0" lvl="0" marL="0" rtl="0" algn="l">
              <a:lnSpc>
                <a:spcPct val="95000"/>
              </a:lnSpc>
              <a:spcBef>
                <a:spcPts val="560"/>
              </a:spcBef>
              <a:spcAft>
                <a:spcPts val="0"/>
              </a:spcAft>
              <a:buSzPts val="440"/>
              <a:buNone/>
            </a:pPr>
            <a:r>
              <a:rPr lang="en" sz="1120" u="sng">
                <a:solidFill>
                  <a:schemeClr val="hlink"/>
                </a:solidFill>
                <a:hlinkClick action="ppaction://hlinksldjump" r:id="rId4"/>
              </a:rPr>
              <a:t>Motivational</a:t>
            </a:r>
            <a:endParaRPr sz="1120"/>
          </a:p>
          <a:p>
            <a:pPr indent="0" lvl="0" marL="0" rtl="0" algn="l">
              <a:lnSpc>
                <a:spcPct val="95000"/>
              </a:lnSpc>
              <a:spcBef>
                <a:spcPts val="560"/>
              </a:spcBef>
              <a:spcAft>
                <a:spcPts val="0"/>
              </a:spcAft>
              <a:buSzPts val="440"/>
              <a:buNone/>
            </a:pPr>
            <a:r>
              <a:rPr lang="en" sz="1120" u="sng">
                <a:solidFill>
                  <a:schemeClr val="hlink"/>
                </a:solidFill>
                <a:hlinkClick action="ppaction://hlinksldjump" r:id="rId5"/>
              </a:rPr>
              <a:t>Chapter 1: </a:t>
            </a:r>
            <a:r>
              <a:rPr lang="en" sz="1120" u="sng">
                <a:solidFill>
                  <a:schemeClr val="hlink"/>
                </a:solidFill>
                <a:hlinkClick action="ppaction://hlinksldjump" r:id="rId6"/>
              </a:rPr>
              <a:t>Introduction</a:t>
            </a:r>
            <a:endParaRPr sz="1120"/>
          </a:p>
          <a:p>
            <a:pPr indent="0" lvl="0" marL="0" rtl="0" algn="l">
              <a:lnSpc>
                <a:spcPct val="95000"/>
              </a:lnSpc>
              <a:spcBef>
                <a:spcPts val="560"/>
              </a:spcBef>
              <a:spcAft>
                <a:spcPts val="0"/>
              </a:spcAft>
              <a:buSzPts val="440"/>
              <a:buNone/>
            </a:pPr>
            <a:r>
              <a:rPr lang="en" sz="1120" u="sng">
                <a:solidFill>
                  <a:schemeClr val="hlink"/>
                </a:solidFill>
                <a:hlinkClick action="ppaction://hlinksldjump" r:id="rId7"/>
              </a:rPr>
              <a:t>Chapter 2: </a:t>
            </a:r>
            <a:r>
              <a:rPr lang="en" sz="1120" u="sng">
                <a:solidFill>
                  <a:schemeClr val="hlink"/>
                </a:solidFill>
                <a:hlinkClick action="ppaction://hlinksldjump" r:id="rId8"/>
              </a:rPr>
              <a:t>Is College Right for You?</a:t>
            </a:r>
            <a:endParaRPr sz="1120"/>
          </a:p>
          <a:p>
            <a:pPr indent="0" lvl="0" marL="0" rtl="0" algn="l">
              <a:lnSpc>
                <a:spcPct val="95000"/>
              </a:lnSpc>
              <a:spcBef>
                <a:spcPts val="560"/>
              </a:spcBef>
              <a:spcAft>
                <a:spcPts val="0"/>
              </a:spcAft>
              <a:buSzPts val="440"/>
              <a:buNone/>
            </a:pPr>
            <a:r>
              <a:t/>
            </a:r>
            <a:endParaRPr b="1" sz="1120"/>
          </a:p>
          <a:p>
            <a:pPr indent="0" lvl="0" marL="0" rtl="0" algn="ctr">
              <a:lnSpc>
                <a:spcPct val="95000"/>
              </a:lnSpc>
              <a:spcBef>
                <a:spcPts val="560"/>
              </a:spcBef>
              <a:spcAft>
                <a:spcPts val="0"/>
              </a:spcAft>
              <a:buSzPts val="440"/>
              <a:buNone/>
            </a:pPr>
            <a:r>
              <a:rPr b="1" lang="en" sz="1120"/>
              <a:t>Making Smart Decisions</a:t>
            </a:r>
            <a:endParaRPr b="1" sz="1120"/>
          </a:p>
          <a:p>
            <a:pPr indent="0" lvl="0" marL="0" rtl="0" algn="l">
              <a:lnSpc>
                <a:spcPct val="95000"/>
              </a:lnSpc>
              <a:spcBef>
                <a:spcPts val="560"/>
              </a:spcBef>
              <a:spcAft>
                <a:spcPts val="0"/>
              </a:spcAft>
              <a:buSzPts val="440"/>
              <a:buNone/>
            </a:pPr>
            <a:r>
              <a:rPr lang="en" sz="1120" u="sng">
                <a:solidFill>
                  <a:schemeClr val="hlink"/>
                </a:solidFill>
                <a:hlinkClick action="ppaction://hlinksldjump" r:id="rId9"/>
              </a:rPr>
              <a:t>Chapter 3: Methods to Minimize Educational Costs</a:t>
            </a:r>
            <a:endParaRPr sz="1120"/>
          </a:p>
          <a:p>
            <a:pPr indent="0" lvl="0" marL="0" rtl="0" algn="l">
              <a:lnSpc>
                <a:spcPct val="95000"/>
              </a:lnSpc>
              <a:spcBef>
                <a:spcPts val="560"/>
              </a:spcBef>
              <a:spcAft>
                <a:spcPts val="0"/>
              </a:spcAft>
              <a:buSzPts val="440"/>
              <a:buNone/>
            </a:pPr>
            <a:r>
              <a:rPr lang="en" sz="1120" u="sng">
                <a:solidFill>
                  <a:schemeClr val="hlink"/>
                </a:solidFill>
                <a:hlinkClick action="ppaction://hlinksldjump" r:id="rId10"/>
              </a:rPr>
              <a:t>Chapter 4: Selecting a Major </a:t>
            </a:r>
            <a:endParaRPr sz="1120"/>
          </a:p>
          <a:p>
            <a:pPr indent="0" lvl="0" marL="0" rtl="0" algn="l">
              <a:lnSpc>
                <a:spcPct val="95000"/>
              </a:lnSpc>
              <a:spcBef>
                <a:spcPts val="560"/>
              </a:spcBef>
              <a:spcAft>
                <a:spcPts val="0"/>
              </a:spcAft>
              <a:buSzPts val="440"/>
              <a:buNone/>
            </a:pPr>
            <a:r>
              <a:t/>
            </a:r>
            <a:endParaRPr sz="1120"/>
          </a:p>
          <a:p>
            <a:pPr indent="0" lvl="0" marL="0" rtl="0" algn="ctr">
              <a:lnSpc>
                <a:spcPct val="95000"/>
              </a:lnSpc>
              <a:spcBef>
                <a:spcPts val="560"/>
              </a:spcBef>
              <a:spcAft>
                <a:spcPts val="0"/>
              </a:spcAft>
              <a:buSzPts val="440"/>
              <a:buNone/>
            </a:pPr>
            <a:r>
              <a:rPr b="1" lang="en" sz="1120"/>
              <a:t>Standing Out</a:t>
            </a:r>
            <a:endParaRPr b="1" sz="1120"/>
          </a:p>
          <a:p>
            <a:pPr indent="0" lvl="0" marL="0" rtl="0" algn="l">
              <a:lnSpc>
                <a:spcPct val="95000"/>
              </a:lnSpc>
              <a:spcBef>
                <a:spcPts val="560"/>
              </a:spcBef>
              <a:spcAft>
                <a:spcPts val="0"/>
              </a:spcAft>
              <a:buSzPts val="440"/>
              <a:buNone/>
            </a:pPr>
            <a:r>
              <a:rPr lang="en" sz="1120" u="sng">
                <a:solidFill>
                  <a:schemeClr val="hlink"/>
                </a:solidFill>
                <a:hlinkClick action="ppaction://hlinksldjump" r:id="rId11"/>
              </a:rPr>
              <a:t>Chapter 5: Why Gaining Experience Matters and How to Do It</a:t>
            </a:r>
            <a:endParaRPr sz="1120"/>
          </a:p>
          <a:p>
            <a:pPr indent="0" lvl="0" marL="0" rtl="0" algn="l">
              <a:lnSpc>
                <a:spcPct val="95000"/>
              </a:lnSpc>
              <a:spcBef>
                <a:spcPts val="560"/>
              </a:spcBef>
              <a:spcAft>
                <a:spcPts val="0"/>
              </a:spcAft>
              <a:buSzPts val="440"/>
              <a:buNone/>
            </a:pPr>
            <a:r>
              <a:rPr lang="en" sz="1120" u="sng">
                <a:solidFill>
                  <a:schemeClr val="hlink"/>
                </a:solidFill>
                <a:hlinkClick action="ppaction://hlinksldjump" r:id="rId12"/>
              </a:rPr>
              <a:t>Chapter 6: Develop Your Soft Skills</a:t>
            </a:r>
            <a:endParaRPr sz="1120"/>
          </a:p>
          <a:p>
            <a:pPr indent="0" lvl="0" marL="0" rtl="0" algn="l">
              <a:lnSpc>
                <a:spcPct val="95000"/>
              </a:lnSpc>
              <a:spcBef>
                <a:spcPts val="560"/>
              </a:spcBef>
              <a:spcAft>
                <a:spcPts val="400"/>
              </a:spcAft>
              <a:buSzPts val="440"/>
              <a:buNone/>
            </a:pPr>
            <a:r>
              <a:rPr lang="en" sz="1120" u="sng">
                <a:solidFill>
                  <a:schemeClr val="hlink"/>
                </a:solidFill>
                <a:hlinkClick action="ppaction://hlinksldjump" r:id="rId13"/>
              </a:rPr>
              <a:t>Chapter 7: The Importance of Writing Well </a:t>
            </a:r>
            <a:endParaRPr sz="1120"/>
          </a:p>
        </p:txBody>
      </p:sp>
      <p:sp>
        <p:nvSpPr>
          <p:cNvPr id="113" name="Google Shape;113;p17"/>
          <p:cNvSpPr txBox="1"/>
          <p:nvPr>
            <p:ph idx="2" type="body"/>
          </p:nvPr>
        </p:nvSpPr>
        <p:spPr>
          <a:xfrm>
            <a:off x="5490150" y="1090558"/>
            <a:ext cx="2726100" cy="3394500"/>
          </a:xfrm>
          <a:prstGeom prst="rect">
            <a:avLst/>
          </a:prstGeom>
        </p:spPr>
        <p:txBody>
          <a:bodyPr anchorCtr="0" anchor="t" bIns="45700" lIns="91425" spcFirstLastPara="1" rIns="91425" wrap="square" tIns="45700">
            <a:normAutofit/>
          </a:bodyPr>
          <a:lstStyle/>
          <a:p>
            <a:pPr indent="0" lvl="0" marL="0" rtl="0" algn="ctr">
              <a:lnSpc>
                <a:spcPct val="105000"/>
              </a:lnSpc>
              <a:spcBef>
                <a:spcPts val="560"/>
              </a:spcBef>
              <a:spcAft>
                <a:spcPts val="0"/>
              </a:spcAft>
              <a:buClr>
                <a:schemeClr val="dk1"/>
              </a:buClr>
              <a:buSzPts val="1100"/>
              <a:buFont typeface="Arial"/>
              <a:buNone/>
            </a:pPr>
            <a:r>
              <a:rPr b="1" lang="en" sz="1100"/>
              <a:t>Personal Growth</a:t>
            </a:r>
            <a:endParaRPr b="1" sz="1100"/>
          </a:p>
          <a:p>
            <a:pPr indent="0" lvl="0" marL="0" rtl="0" algn="l">
              <a:lnSpc>
                <a:spcPct val="105000"/>
              </a:lnSpc>
              <a:spcBef>
                <a:spcPts val="560"/>
              </a:spcBef>
              <a:spcAft>
                <a:spcPts val="0"/>
              </a:spcAft>
              <a:buClr>
                <a:schemeClr val="dk1"/>
              </a:buClr>
              <a:buSzPts val="1100"/>
              <a:buFont typeface="Arial"/>
              <a:buNone/>
            </a:pPr>
            <a:r>
              <a:rPr lang="en" sz="1100" u="sng">
                <a:solidFill>
                  <a:schemeClr val="hlink"/>
                </a:solidFill>
                <a:hlinkClick action="ppaction://hlinksldjump" r:id="rId14"/>
              </a:rPr>
              <a:t>Chapter 8: Understanding Our Limitations</a:t>
            </a:r>
            <a:endParaRPr sz="1100"/>
          </a:p>
          <a:p>
            <a:pPr indent="0" lvl="0" marL="0" rtl="0" algn="l">
              <a:lnSpc>
                <a:spcPct val="105000"/>
              </a:lnSpc>
              <a:spcBef>
                <a:spcPts val="560"/>
              </a:spcBef>
              <a:spcAft>
                <a:spcPts val="0"/>
              </a:spcAft>
              <a:buClr>
                <a:schemeClr val="dk1"/>
              </a:buClr>
              <a:buSzPts val="1100"/>
              <a:buFont typeface="Arial"/>
              <a:buNone/>
            </a:pPr>
            <a:r>
              <a:rPr lang="en" sz="1100" u="sng">
                <a:solidFill>
                  <a:schemeClr val="hlink"/>
                </a:solidFill>
                <a:hlinkClick action="ppaction://hlinksldjump" r:id="rId15"/>
              </a:rPr>
              <a:t>Chapter 9: Improve Yourself</a:t>
            </a:r>
            <a:endParaRPr sz="1100"/>
          </a:p>
          <a:p>
            <a:pPr indent="0" lvl="0" marL="0" rtl="0" algn="l">
              <a:lnSpc>
                <a:spcPct val="105000"/>
              </a:lnSpc>
              <a:spcBef>
                <a:spcPts val="560"/>
              </a:spcBef>
              <a:spcAft>
                <a:spcPts val="0"/>
              </a:spcAft>
              <a:buNone/>
            </a:pPr>
            <a:r>
              <a:rPr lang="en" sz="1100" u="sng">
                <a:solidFill>
                  <a:schemeClr val="hlink"/>
                </a:solidFill>
                <a:hlinkClick action="ppaction://hlinksldjump" r:id="rId16"/>
              </a:rPr>
              <a:t>Chapter 10: Reduce Stress</a:t>
            </a:r>
            <a:endParaRPr sz="1100"/>
          </a:p>
          <a:p>
            <a:pPr indent="0" lvl="0" marL="0" rtl="0" algn="ctr">
              <a:lnSpc>
                <a:spcPct val="105000"/>
              </a:lnSpc>
              <a:spcBef>
                <a:spcPts val="560"/>
              </a:spcBef>
              <a:spcAft>
                <a:spcPts val="0"/>
              </a:spcAft>
              <a:buClr>
                <a:schemeClr val="dk1"/>
              </a:buClr>
              <a:buSzPts val="1100"/>
              <a:buFont typeface="Arial"/>
              <a:buNone/>
            </a:pPr>
            <a:r>
              <a:t/>
            </a:r>
            <a:endParaRPr b="1" sz="1100"/>
          </a:p>
          <a:p>
            <a:pPr indent="0" lvl="0" marL="0" rtl="0" algn="ctr">
              <a:lnSpc>
                <a:spcPct val="105000"/>
              </a:lnSpc>
              <a:spcBef>
                <a:spcPts val="600"/>
              </a:spcBef>
              <a:spcAft>
                <a:spcPts val="0"/>
              </a:spcAft>
              <a:buClr>
                <a:schemeClr val="dk1"/>
              </a:buClr>
              <a:buSzPts val="1100"/>
              <a:buFont typeface="Arial"/>
              <a:buNone/>
            </a:pPr>
            <a:r>
              <a:rPr b="1" lang="en" sz="1100"/>
              <a:t>Wrap-Up</a:t>
            </a:r>
            <a:endParaRPr b="1" sz="1100"/>
          </a:p>
          <a:p>
            <a:pPr indent="0" lvl="0" marL="0" rtl="0" algn="l">
              <a:lnSpc>
                <a:spcPct val="105000"/>
              </a:lnSpc>
              <a:spcBef>
                <a:spcPts val="560"/>
              </a:spcBef>
              <a:spcAft>
                <a:spcPts val="0"/>
              </a:spcAft>
              <a:buClr>
                <a:schemeClr val="dk1"/>
              </a:buClr>
              <a:buSzPts val="1100"/>
              <a:buFont typeface="Arial"/>
              <a:buNone/>
            </a:pPr>
            <a:r>
              <a:rPr lang="en" sz="1100" u="sng">
                <a:solidFill>
                  <a:schemeClr val="hlink"/>
                </a:solidFill>
                <a:hlinkClick action="ppaction://hlinksldjump" r:id="rId17"/>
              </a:rPr>
              <a:t>Chapter 11: Additional Information </a:t>
            </a:r>
            <a:endParaRPr sz="1100"/>
          </a:p>
          <a:p>
            <a:pPr indent="0" lvl="0" marL="0" rtl="0" algn="l">
              <a:lnSpc>
                <a:spcPct val="105000"/>
              </a:lnSpc>
              <a:spcBef>
                <a:spcPts val="560"/>
              </a:spcBef>
              <a:spcAft>
                <a:spcPts val="0"/>
              </a:spcAft>
              <a:buClr>
                <a:schemeClr val="dk1"/>
              </a:buClr>
              <a:buSzPts val="1100"/>
              <a:buFont typeface="Arial"/>
              <a:buNone/>
            </a:pPr>
            <a:r>
              <a:rPr lang="en" sz="1100" u="sng">
                <a:solidFill>
                  <a:schemeClr val="hlink"/>
                </a:solidFill>
                <a:hlinkClick action="ppaction://hlinksldjump" r:id="rId18"/>
              </a:rPr>
              <a:t>Appendix: Resources</a:t>
            </a:r>
            <a:endParaRPr sz="1100"/>
          </a:p>
          <a:p>
            <a:pPr indent="0" lvl="0" marL="0" rtl="0" algn="l">
              <a:lnSpc>
                <a:spcPct val="105000"/>
              </a:lnSpc>
              <a:spcBef>
                <a:spcPts val="560"/>
              </a:spcBef>
              <a:spcAft>
                <a:spcPts val="0"/>
              </a:spcAft>
              <a:buClr>
                <a:schemeClr val="dk1"/>
              </a:buClr>
              <a:buSzPts val="1100"/>
              <a:buFont typeface="Arial"/>
              <a:buNone/>
            </a:pPr>
            <a:r>
              <a:rPr lang="en" sz="1100" u="sng">
                <a:solidFill>
                  <a:schemeClr val="hlink"/>
                </a:solidFill>
                <a:hlinkClick action="ppaction://hlinksldjump" r:id="rId19"/>
              </a:rPr>
              <a:t>Conclusion</a:t>
            </a:r>
            <a:endParaRPr sz="1100"/>
          </a:p>
          <a:p>
            <a:pPr indent="0" lvl="0" marL="0" rtl="0" algn="l">
              <a:lnSpc>
                <a:spcPct val="105000"/>
              </a:lnSpc>
              <a:spcBef>
                <a:spcPts val="560"/>
              </a:spcBef>
              <a:spcAft>
                <a:spcPts val="0"/>
              </a:spcAft>
              <a:buClr>
                <a:schemeClr val="dk1"/>
              </a:buClr>
              <a:buSzPts val="1100"/>
              <a:buFont typeface="Arial"/>
              <a:buNone/>
            </a:pPr>
            <a:r>
              <a:rPr lang="en" sz="1100" u="sng">
                <a:solidFill>
                  <a:schemeClr val="hlink"/>
                </a:solidFill>
                <a:hlinkClick action="ppaction://hlinksldjump" r:id="rId20"/>
              </a:rPr>
              <a:t>Thank You</a:t>
            </a:r>
            <a:endParaRPr sz="1100"/>
          </a:p>
          <a:p>
            <a:pPr indent="0" lvl="0" marL="0" rtl="0" algn="l">
              <a:lnSpc>
                <a:spcPct val="105000"/>
              </a:lnSpc>
              <a:spcBef>
                <a:spcPts val="560"/>
              </a:spcBef>
              <a:spcAft>
                <a:spcPts val="400"/>
              </a:spcAft>
              <a:buNone/>
            </a:pPr>
            <a:r>
              <a:rPr lang="en" sz="1100" u="sng">
                <a:solidFill>
                  <a:schemeClr val="hlink"/>
                </a:solidFill>
                <a:hlinkClick action="ppaction://hlinksldjump" r:id="rId21"/>
              </a:rPr>
              <a:t>References</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5"/>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
              <a:t>Chapter 9: Improve Yourself</a:t>
            </a:r>
            <a:endParaRPr/>
          </a:p>
        </p:txBody>
      </p:sp>
      <p:sp>
        <p:nvSpPr>
          <p:cNvPr id="241" name="Google Shape;241;p35"/>
          <p:cNvSpPr txBox="1"/>
          <p:nvPr>
            <p:ph idx="1" type="body"/>
          </p:nvPr>
        </p:nvSpPr>
        <p:spPr>
          <a:xfrm>
            <a:off x="457200" y="1200150"/>
            <a:ext cx="4789200" cy="3394500"/>
          </a:xfrm>
          <a:prstGeom prst="rect">
            <a:avLst/>
          </a:prstGeom>
        </p:spPr>
        <p:txBody>
          <a:bodyPr anchorCtr="0" anchor="t" bIns="45700" lIns="91425" spcFirstLastPara="1" rIns="91425" wrap="square" tIns="45700">
            <a:normAutofit fontScale="55000" lnSpcReduction="10000"/>
          </a:bodyPr>
          <a:lstStyle/>
          <a:p>
            <a:pPr indent="0" lvl="0" marL="0" rtl="0" algn="ctr">
              <a:spcBef>
                <a:spcPts val="560"/>
              </a:spcBef>
              <a:spcAft>
                <a:spcPts val="0"/>
              </a:spcAft>
              <a:buNone/>
            </a:pPr>
            <a:r>
              <a:rPr b="1" lang="en"/>
              <a:t>Form good habits</a:t>
            </a:r>
            <a:endParaRPr b="1"/>
          </a:p>
          <a:p>
            <a:pPr indent="-326390" lvl="0" marL="457200" rtl="0" algn="l">
              <a:spcBef>
                <a:spcPts val="560"/>
              </a:spcBef>
              <a:spcAft>
                <a:spcPts val="0"/>
              </a:spcAft>
              <a:buSzPct val="100000"/>
              <a:buChar char="❖"/>
            </a:pPr>
            <a:r>
              <a:rPr lang="en"/>
              <a:t>Stable schedules improved sales by 7% and productivity by 5% in a study of Gap employees</a:t>
            </a:r>
            <a:r>
              <a:rPr baseline="30000" lang="en"/>
              <a:t>7</a:t>
            </a:r>
            <a:endParaRPr baseline="30000"/>
          </a:p>
          <a:p>
            <a:pPr indent="0" lvl="0" marL="0" rtl="0" algn="l">
              <a:spcBef>
                <a:spcPts val="560"/>
              </a:spcBef>
              <a:spcAft>
                <a:spcPts val="0"/>
              </a:spcAft>
              <a:buNone/>
            </a:pPr>
            <a:r>
              <a:t/>
            </a:r>
            <a:endParaRPr/>
          </a:p>
          <a:p>
            <a:pPr indent="0" lvl="0" marL="0" rtl="0" algn="ctr">
              <a:spcBef>
                <a:spcPts val="560"/>
              </a:spcBef>
              <a:spcAft>
                <a:spcPts val="0"/>
              </a:spcAft>
              <a:buNone/>
            </a:pPr>
            <a:r>
              <a:rPr b="1" lang="en"/>
              <a:t>Ask for help</a:t>
            </a:r>
            <a:endParaRPr b="1"/>
          </a:p>
          <a:p>
            <a:pPr indent="-326390" lvl="0" marL="457200" rtl="0" algn="l">
              <a:spcBef>
                <a:spcPts val="560"/>
              </a:spcBef>
              <a:spcAft>
                <a:spcPts val="0"/>
              </a:spcAft>
              <a:buSzPct val="100000"/>
              <a:buChar char="❖"/>
            </a:pPr>
            <a:r>
              <a:rPr lang="en"/>
              <a:t>Feedback from experienced people accelerates improvement</a:t>
            </a:r>
            <a:endParaRPr/>
          </a:p>
          <a:p>
            <a:pPr indent="0" lvl="0" marL="0" rtl="0" algn="l">
              <a:spcBef>
                <a:spcPts val="560"/>
              </a:spcBef>
              <a:spcAft>
                <a:spcPts val="0"/>
              </a:spcAft>
              <a:buNone/>
            </a:pPr>
            <a:r>
              <a:t/>
            </a:r>
            <a:endParaRPr/>
          </a:p>
          <a:p>
            <a:pPr indent="0" lvl="0" marL="0" rtl="0" algn="ctr">
              <a:spcBef>
                <a:spcPts val="560"/>
              </a:spcBef>
              <a:spcAft>
                <a:spcPts val="0"/>
              </a:spcAft>
              <a:buNone/>
            </a:pPr>
            <a:r>
              <a:rPr b="1" lang="en"/>
              <a:t>Stop doubting yourself</a:t>
            </a:r>
            <a:endParaRPr/>
          </a:p>
          <a:p>
            <a:pPr indent="-326390" lvl="0" marL="457200" rtl="0" algn="l">
              <a:spcBef>
                <a:spcPts val="560"/>
              </a:spcBef>
              <a:spcAft>
                <a:spcPts val="0"/>
              </a:spcAft>
              <a:buSzPct val="100000"/>
              <a:buChar char="❖"/>
            </a:pPr>
            <a:r>
              <a:rPr lang="en"/>
              <a:t>You’re human, just like everyone else</a:t>
            </a:r>
            <a:endParaRPr/>
          </a:p>
          <a:p>
            <a:pPr indent="-326390" lvl="0" marL="457200" rtl="0" algn="l">
              <a:spcBef>
                <a:spcPts val="0"/>
              </a:spcBef>
              <a:spcAft>
                <a:spcPts val="0"/>
              </a:spcAft>
              <a:buSzPct val="100000"/>
              <a:buChar char="❖"/>
            </a:pPr>
            <a:r>
              <a:rPr lang="en"/>
              <a:t>A study comparing 329 aerospace engineers with 18,427 adults found no significant cognitive differences across several domains</a:t>
            </a:r>
            <a:r>
              <a:rPr baseline="30000" lang="en"/>
              <a:t>8</a:t>
            </a:r>
            <a:endParaRPr baseline="30000"/>
          </a:p>
        </p:txBody>
      </p:sp>
      <p:pic>
        <p:nvPicPr>
          <p:cNvPr id="242" name="Google Shape;242;p35"/>
          <p:cNvPicPr preferRelativeResize="0"/>
          <p:nvPr/>
        </p:nvPicPr>
        <p:blipFill>
          <a:blip r:embed="rId3">
            <a:alphaModFix/>
          </a:blip>
          <a:stretch>
            <a:fillRect/>
          </a:stretch>
        </p:blipFill>
        <p:spPr>
          <a:xfrm>
            <a:off x="5668175" y="879250"/>
            <a:ext cx="2778249" cy="40363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6"/>
          <p:cNvSpPr txBox="1"/>
          <p:nvPr/>
        </p:nvSpPr>
        <p:spPr>
          <a:xfrm>
            <a:off x="754950" y="1150525"/>
            <a:ext cx="7634100" cy="1077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 sz="3200">
                <a:solidFill>
                  <a:schemeClr val="lt1"/>
                </a:solidFill>
                <a:latin typeface="Montserrat"/>
                <a:ea typeface="Montserrat"/>
                <a:cs typeface="Montserrat"/>
                <a:sym typeface="Montserrat"/>
              </a:rPr>
              <a:t>“</a:t>
            </a:r>
            <a:r>
              <a:rPr i="1" lang="en" sz="3200">
                <a:solidFill>
                  <a:srgbClr val="FFFFFF"/>
                </a:solidFill>
                <a:latin typeface="Montserrat"/>
                <a:ea typeface="Montserrat"/>
                <a:cs typeface="Montserrat"/>
                <a:sym typeface="Montserrat"/>
              </a:rPr>
              <a:t>People don’t fail; they quit.</a:t>
            </a:r>
            <a:r>
              <a:rPr i="1" lang="en" sz="3200">
                <a:solidFill>
                  <a:schemeClr val="lt1"/>
                </a:solidFill>
                <a:latin typeface="Montserrat"/>
                <a:ea typeface="Montserrat"/>
                <a:cs typeface="Montserrat"/>
                <a:sym typeface="Montserrat"/>
              </a:rPr>
              <a:t>” </a:t>
            </a:r>
            <a:endParaRPr i="1" sz="3200">
              <a:solidFill>
                <a:srgbClr val="FFFFFF"/>
              </a:solidFill>
              <a:latin typeface="Montserrat"/>
              <a:ea typeface="Montserrat"/>
              <a:cs typeface="Montserrat"/>
              <a:sym typeface="Montserrat"/>
            </a:endParaRPr>
          </a:p>
          <a:p>
            <a:pPr indent="0" lvl="0" marL="0" marR="0" rtl="0" algn="r">
              <a:spcBef>
                <a:spcPts val="0"/>
              </a:spcBef>
              <a:spcAft>
                <a:spcPts val="0"/>
              </a:spcAft>
              <a:buNone/>
            </a:pPr>
            <a:r>
              <a:rPr i="1" lang="en" sz="3200">
                <a:solidFill>
                  <a:srgbClr val="FFFFFF"/>
                </a:solidFill>
                <a:latin typeface="Montserrat"/>
                <a:ea typeface="Montserrat"/>
                <a:cs typeface="Montserrat"/>
                <a:sym typeface="Montserrat"/>
              </a:rPr>
              <a:t>– Unknown</a:t>
            </a:r>
            <a:endParaRPr i="1" sz="3200">
              <a:solidFill>
                <a:srgbClr val="FFFFFF"/>
              </a:solidFill>
              <a:latin typeface="Montserrat"/>
              <a:ea typeface="Montserrat"/>
              <a:cs typeface="Montserrat"/>
              <a:sym typeface="Montserra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7"/>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
              <a:t>Chapter 10: Reduce Stress</a:t>
            </a:r>
            <a:endParaRPr/>
          </a:p>
        </p:txBody>
      </p:sp>
      <p:sp>
        <p:nvSpPr>
          <p:cNvPr id="253" name="Google Shape;253;p37"/>
          <p:cNvSpPr txBox="1"/>
          <p:nvPr>
            <p:ph idx="1" type="body"/>
          </p:nvPr>
        </p:nvSpPr>
        <p:spPr>
          <a:xfrm>
            <a:off x="457200" y="1200150"/>
            <a:ext cx="4038600" cy="3394500"/>
          </a:xfrm>
          <a:prstGeom prst="rect">
            <a:avLst/>
          </a:prstGeom>
        </p:spPr>
        <p:txBody>
          <a:bodyPr anchorCtr="0" anchor="t" bIns="45700" lIns="91425" spcFirstLastPara="1" rIns="91425" wrap="square" tIns="45700">
            <a:normAutofit fontScale="55000" lnSpcReduction="20000"/>
          </a:bodyPr>
          <a:lstStyle/>
          <a:p>
            <a:pPr indent="0" lvl="0" marL="0" rtl="0" algn="ctr">
              <a:spcBef>
                <a:spcPts val="560"/>
              </a:spcBef>
              <a:spcAft>
                <a:spcPts val="0"/>
              </a:spcAft>
              <a:buNone/>
            </a:pPr>
            <a:r>
              <a:rPr b="1" lang="en"/>
              <a:t>Stop comparing yourself to others</a:t>
            </a:r>
            <a:endParaRPr b="1"/>
          </a:p>
          <a:p>
            <a:pPr indent="-326390" lvl="0" marL="457200" rtl="0" algn="l">
              <a:spcBef>
                <a:spcPts val="560"/>
              </a:spcBef>
              <a:spcAft>
                <a:spcPts val="0"/>
              </a:spcAft>
              <a:buSzPct val="100000"/>
              <a:buChar char="❖"/>
            </a:pPr>
            <a:r>
              <a:rPr lang="en"/>
              <a:t>Success cannot be measured by outcome alone</a:t>
            </a:r>
            <a:endParaRPr/>
          </a:p>
          <a:p>
            <a:pPr indent="-326390" lvl="0" marL="457200" rtl="0" algn="l">
              <a:spcBef>
                <a:spcPts val="0"/>
              </a:spcBef>
              <a:spcAft>
                <a:spcPts val="0"/>
              </a:spcAft>
              <a:buSzPct val="100000"/>
              <a:buChar char="❖"/>
            </a:pPr>
            <a:r>
              <a:rPr lang="en"/>
              <a:t>Everyone’s situation is</a:t>
            </a:r>
            <a:r>
              <a:rPr lang="en"/>
              <a:t> </a:t>
            </a:r>
            <a:r>
              <a:rPr lang="en"/>
              <a:t>different</a:t>
            </a:r>
            <a:endParaRPr/>
          </a:p>
          <a:p>
            <a:pPr indent="-312420" lvl="1" marL="914400" rtl="0" algn="l">
              <a:spcBef>
                <a:spcPts val="0"/>
              </a:spcBef>
              <a:spcAft>
                <a:spcPts val="0"/>
              </a:spcAft>
              <a:buSzPct val="100000"/>
              <a:buChar char="➢"/>
            </a:pPr>
            <a:r>
              <a:rPr lang="en"/>
              <a:t>Life circumstances matter (family, health, responsibilities, goals)</a:t>
            </a:r>
            <a:endParaRPr/>
          </a:p>
          <a:p>
            <a:pPr indent="0" lvl="0" marL="0" rtl="0" algn="l">
              <a:spcBef>
                <a:spcPts val="560"/>
              </a:spcBef>
              <a:spcAft>
                <a:spcPts val="0"/>
              </a:spcAft>
              <a:buNone/>
            </a:pPr>
            <a:r>
              <a:t/>
            </a:r>
            <a:endParaRPr/>
          </a:p>
          <a:p>
            <a:pPr indent="0" lvl="0" marL="0" rtl="0" algn="ctr">
              <a:spcBef>
                <a:spcPts val="560"/>
              </a:spcBef>
              <a:spcAft>
                <a:spcPts val="0"/>
              </a:spcAft>
              <a:buNone/>
            </a:pPr>
            <a:r>
              <a:rPr b="1" lang="en"/>
              <a:t>Stop worrying about a bad grade</a:t>
            </a:r>
            <a:endParaRPr b="1"/>
          </a:p>
          <a:p>
            <a:pPr indent="-326390" lvl="0" marL="457200" rtl="0" algn="l">
              <a:spcBef>
                <a:spcPts val="560"/>
              </a:spcBef>
              <a:spcAft>
                <a:spcPts val="0"/>
              </a:spcAft>
              <a:buSzPct val="100000"/>
              <a:buChar char="❖"/>
            </a:pPr>
            <a:r>
              <a:rPr lang="en"/>
              <a:t>Most students perform poorly on an exam or two at some point</a:t>
            </a:r>
            <a:endParaRPr/>
          </a:p>
          <a:p>
            <a:pPr indent="-326390" lvl="0" marL="457200" rtl="0" algn="l">
              <a:spcBef>
                <a:spcPts val="0"/>
              </a:spcBef>
              <a:spcAft>
                <a:spcPts val="0"/>
              </a:spcAft>
              <a:buSzPct val="100000"/>
              <a:buChar char="❖"/>
            </a:pPr>
            <a:r>
              <a:rPr lang="en"/>
              <a:t>High GPAs can help early in your career</a:t>
            </a:r>
            <a:endParaRPr/>
          </a:p>
          <a:p>
            <a:pPr indent="-312420" lvl="1" marL="914400" rtl="0" algn="l">
              <a:spcBef>
                <a:spcPts val="0"/>
              </a:spcBef>
              <a:spcAft>
                <a:spcPts val="0"/>
              </a:spcAft>
              <a:buSzPct val="100000"/>
              <a:buChar char="➢"/>
            </a:pPr>
            <a:r>
              <a:rPr lang="en"/>
              <a:t>Admission to college or graduate school</a:t>
            </a:r>
            <a:endParaRPr/>
          </a:p>
          <a:p>
            <a:pPr indent="-312420" lvl="1" marL="914400" rtl="0" algn="l">
              <a:spcBef>
                <a:spcPts val="0"/>
              </a:spcBef>
              <a:spcAft>
                <a:spcPts val="0"/>
              </a:spcAft>
              <a:buSzPct val="100000"/>
              <a:buChar char="➢"/>
            </a:pPr>
            <a:r>
              <a:rPr lang="en"/>
              <a:t>First job at a well-known company</a:t>
            </a:r>
            <a:endParaRPr/>
          </a:p>
          <a:p>
            <a:pPr indent="-326390" lvl="0" marL="457200" rtl="0" algn="l">
              <a:spcBef>
                <a:spcPts val="0"/>
              </a:spcBef>
              <a:spcAft>
                <a:spcPts val="0"/>
              </a:spcAft>
              <a:buSzPct val="100000"/>
              <a:buChar char="❖"/>
            </a:pPr>
            <a:r>
              <a:rPr lang="en"/>
              <a:t>After a few years of experience, GPAs hold little weight</a:t>
            </a:r>
            <a:endParaRPr/>
          </a:p>
        </p:txBody>
      </p:sp>
      <p:sp>
        <p:nvSpPr>
          <p:cNvPr id="254" name="Google Shape;254;p37"/>
          <p:cNvSpPr txBox="1"/>
          <p:nvPr>
            <p:ph idx="2" type="body"/>
          </p:nvPr>
        </p:nvSpPr>
        <p:spPr>
          <a:xfrm>
            <a:off x="4648200" y="1200150"/>
            <a:ext cx="4038600" cy="3394500"/>
          </a:xfrm>
          <a:prstGeom prst="rect">
            <a:avLst/>
          </a:prstGeom>
        </p:spPr>
        <p:txBody>
          <a:bodyPr anchorCtr="0" anchor="t" bIns="45700" lIns="91425" spcFirstLastPara="1" rIns="91425" wrap="square" tIns="45700">
            <a:normAutofit/>
          </a:bodyPr>
          <a:lstStyle/>
          <a:p>
            <a:pPr indent="0" lvl="0" marL="0" rtl="0" algn="ctr">
              <a:lnSpc>
                <a:spcPct val="80000"/>
              </a:lnSpc>
              <a:spcBef>
                <a:spcPts val="560"/>
              </a:spcBef>
              <a:spcAft>
                <a:spcPts val="0"/>
              </a:spcAft>
              <a:buSzPts val="688"/>
              <a:buNone/>
            </a:pPr>
            <a:r>
              <a:rPr b="1" lang="en" sz="1500"/>
              <a:t>Get 7</a:t>
            </a:r>
            <a:r>
              <a:rPr b="1" lang="en" sz="1500"/>
              <a:t>–</a:t>
            </a:r>
            <a:r>
              <a:rPr b="1" lang="en" sz="1500"/>
              <a:t>9 hours of sleep per night</a:t>
            </a:r>
            <a:endParaRPr b="1" sz="1500"/>
          </a:p>
          <a:p>
            <a:pPr indent="-323850" lvl="0" marL="457200" rtl="0" algn="l">
              <a:lnSpc>
                <a:spcPct val="80000"/>
              </a:lnSpc>
              <a:spcBef>
                <a:spcPts val="560"/>
              </a:spcBef>
              <a:spcAft>
                <a:spcPts val="0"/>
              </a:spcAft>
              <a:buSzPts val="1500"/>
              <a:buChar char="❖"/>
            </a:pPr>
            <a:r>
              <a:rPr lang="en" sz="1500"/>
              <a:t>A 2021 study found those sleeping ≤6 hours were ~2.5× more likely to experience frequent mental distress</a:t>
            </a:r>
            <a:r>
              <a:rPr baseline="30000" lang="en" sz="1500"/>
              <a:t>9</a:t>
            </a:r>
            <a:endParaRPr baseline="30000" sz="1500"/>
          </a:p>
          <a:p>
            <a:pPr indent="-323850" lvl="0" marL="457200" rtl="0" algn="l">
              <a:lnSpc>
                <a:spcPct val="80000"/>
              </a:lnSpc>
              <a:spcBef>
                <a:spcPts val="0"/>
              </a:spcBef>
              <a:spcAft>
                <a:spcPts val="0"/>
              </a:spcAft>
              <a:buSzPts val="1500"/>
              <a:buChar char="❖"/>
            </a:pPr>
            <a:r>
              <a:rPr lang="en" sz="1500"/>
              <a:t>More sleep led to 20% faster typing and 35% greater accuracy</a:t>
            </a:r>
            <a:r>
              <a:rPr baseline="30000" lang="en" sz="1500"/>
              <a:t>10</a:t>
            </a:r>
            <a:endParaRPr baseline="30000" sz="1500"/>
          </a:p>
          <a:p>
            <a:pPr indent="0" lvl="0" marL="457200" rtl="0" algn="l">
              <a:lnSpc>
                <a:spcPct val="80000"/>
              </a:lnSpc>
              <a:spcBef>
                <a:spcPts val="560"/>
              </a:spcBef>
              <a:spcAft>
                <a:spcPts val="0"/>
              </a:spcAft>
              <a:buSzPts val="688"/>
              <a:buNone/>
            </a:pPr>
            <a:r>
              <a:t/>
            </a:r>
            <a:endParaRPr sz="1500"/>
          </a:p>
          <a:p>
            <a:pPr indent="0" lvl="0" marL="457200" rtl="0" algn="l">
              <a:lnSpc>
                <a:spcPct val="80000"/>
              </a:lnSpc>
              <a:spcBef>
                <a:spcPts val="560"/>
              </a:spcBef>
              <a:spcAft>
                <a:spcPts val="0"/>
              </a:spcAft>
              <a:buSzPts val="688"/>
              <a:buNone/>
            </a:pPr>
            <a:r>
              <a:t/>
            </a:r>
            <a:endParaRPr sz="1500"/>
          </a:p>
          <a:p>
            <a:pPr indent="0" lvl="0" marL="457200" rtl="0" algn="l">
              <a:lnSpc>
                <a:spcPct val="80000"/>
              </a:lnSpc>
              <a:spcBef>
                <a:spcPts val="560"/>
              </a:spcBef>
              <a:spcAft>
                <a:spcPts val="0"/>
              </a:spcAft>
              <a:buSzPts val="688"/>
              <a:buNone/>
            </a:pPr>
            <a:r>
              <a:t/>
            </a:r>
            <a:endParaRPr sz="1500"/>
          </a:p>
          <a:p>
            <a:pPr indent="0" lvl="0" marL="0" rtl="0" algn="ctr">
              <a:lnSpc>
                <a:spcPct val="80000"/>
              </a:lnSpc>
              <a:spcBef>
                <a:spcPts val="560"/>
              </a:spcBef>
              <a:spcAft>
                <a:spcPts val="0"/>
              </a:spcAft>
              <a:buSzPts val="688"/>
              <a:buNone/>
            </a:pPr>
            <a:r>
              <a:rPr b="1" lang="en" sz="1500"/>
              <a:t>Saying “No” is a</a:t>
            </a:r>
            <a:endParaRPr b="1" sz="1500"/>
          </a:p>
          <a:p>
            <a:pPr indent="0" lvl="0" marL="0" rtl="0" algn="ctr">
              <a:lnSpc>
                <a:spcPct val="80000"/>
              </a:lnSpc>
              <a:spcBef>
                <a:spcPts val="560"/>
              </a:spcBef>
              <a:spcAft>
                <a:spcPts val="0"/>
              </a:spcAft>
              <a:buSzPts val="688"/>
              <a:buNone/>
            </a:pPr>
            <a:r>
              <a:rPr b="1" lang="en" sz="1500"/>
              <a:t>time-management strategy</a:t>
            </a:r>
            <a:endParaRPr b="1" sz="1500"/>
          </a:p>
          <a:p>
            <a:pPr indent="0" lvl="0" marL="0" rtl="0" algn="ctr">
              <a:lnSpc>
                <a:spcPct val="80000"/>
              </a:lnSpc>
              <a:spcBef>
                <a:spcPts val="560"/>
              </a:spcBef>
              <a:spcAft>
                <a:spcPts val="0"/>
              </a:spcAft>
              <a:buSzPts val="688"/>
              <a:buNone/>
            </a:pPr>
            <a:r>
              <a:t/>
            </a:r>
            <a:endParaRPr b="1" sz="1500"/>
          </a:p>
          <a:p>
            <a:pPr indent="0" lvl="0" marL="0" rtl="0" algn="ctr">
              <a:lnSpc>
                <a:spcPct val="80000"/>
              </a:lnSpc>
              <a:spcBef>
                <a:spcPts val="560"/>
              </a:spcBef>
              <a:spcAft>
                <a:spcPts val="0"/>
              </a:spcAft>
              <a:buSzPts val="688"/>
              <a:buNone/>
            </a:pPr>
            <a:r>
              <a:t/>
            </a:r>
            <a:endParaRPr b="1" sz="15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8"/>
          <p:cNvSpPr txBox="1"/>
          <p:nvPr/>
        </p:nvSpPr>
        <p:spPr>
          <a:xfrm>
            <a:off x="924150" y="909450"/>
            <a:ext cx="7295700" cy="1662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 sz="3400">
                <a:solidFill>
                  <a:srgbClr val="FFFFFF"/>
                </a:solidFill>
                <a:latin typeface="Montserrat"/>
                <a:ea typeface="Montserrat"/>
                <a:cs typeface="Montserrat"/>
                <a:sym typeface="Montserrat"/>
              </a:rPr>
              <a:t>“</a:t>
            </a:r>
            <a:r>
              <a:rPr i="1" lang="en" sz="3400">
                <a:solidFill>
                  <a:srgbClr val="FFFFFF"/>
                </a:solidFill>
                <a:latin typeface="Montserrat"/>
                <a:ea typeface="Montserrat"/>
                <a:cs typeface="Montserrat"/>
                <a:sym typeface="Montserrat"/>
              </a:rPr>
              <a:t>Comparison is the thief of joy.” </a:t>
            </a:r>
            <a:endParaRPr i="1" sz="3400">
              <a:solidFill>
                <a:srgbClr val="FFFFFF"/>
              </a:solidFill>
              <a:latin typeface="Montserrat"/>
              <a:ea typeface="Montserrat"/>
              <a:cs typeface="Montserrat"/>
              <a:sym typeface="Montserrat"/>
            </a:endParaRPr>
          </a:p>
          <a:p>
            <a:pPr indent="0" lvl="0" marL="0" marR="0" rtl="0" algn="l">
              <a:spcBef>
                <a:spcPts val="0"/>
              </a:spcBef>
              <a:spcAft>
                <a:spcPts val="0"/>
              </a:spcAft>
              <a:buNone/>
            </a:pPr>
            <a:r>
              <a:t/>
            </a:r>
            <a:endParaRPr i="1" sz="3400">
              <a:solidFill>
                <a:srgbClr val="FFFFFF"/>
              </a:solidFill>
              <a:latin typeface="Montserrat"/>
              <a:ea typeface="Montserrat"/>
              <a:cs typeface="Montserrat"/>
              <a:sym typeface="Montserrat"/>
            </a:endParaRPr>
          </a:p>
          <a:p>
            <a:pPr indent="0" lvl="0" marL="0" marR="0" rtl="0" algn="r">
              <a:spcBef>
                <a:spcPts val="0"/>
              </a:spcBef>
              <a:spcAft>
                <a:spcPts val="0"/>
              </a:spcAft>
              <a:buNone/>
            </a:pPr>
            <a:r>
              <a:rPr i="1" lang="en" sz="3400">
                <a:solidFill>
                  <a:srgbClr val="FFFFFF"/>
                </a:solidFill>
                <a:latin typeface="Montserrat"/>
                <a:ea typeface="Montserrat"/>
                <a:cs typeface="Montserrat"/>
                <a:sym typeface="Montserrat"/>
              </a:rPr>
              <a:t>– Theodore Roosevelt</a:t>
            </a:r>
            <a:endParaRPr i="1" sz="3400">
              <a:solidFill>
                <a:srgbClr val="FFFFFF"/>
              </a:solidFill>
              <a:latin typeface="Montserrat"/>
              <a:ea typeface="Montserrat"/>
              <a:cs typeface="Montserrat"/>
              <a:sym typeface="Montserra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9"/>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
              <a:t>Chapter 11: Additional Information </a:t>
            </a:r>
            <a:endParaRPr/>
          </a:p>
        </p:txBody>
      </p:sp>
      <p:sp>
        <p:nvSpPr>
          <p:cNvPr id="265" name="Google Shape;265;p39"/>
          <p:cNvSpPr txBox="1"/>
          <p:nvPr>
            <p:ph idx="1" type="body"/>
          </p:nvPr>
        </p:nvSpPr>
        <p:spPr>
          <a:xfrm>
            <a:off x="457200" y="1200150"/>
            <a:ext cx="4038600" cy="3394500"/>
          </a:xfrm>
          <a:prstGeom prst="rect">
            <a:avLst/>
          </a:prstGeom>
        </p:spPr>
        <p:txBody>
          <a:bodyPr anchorCtr="0" anchor="t" bIns="45700" lIns="91425" spcFirstLastPara="1" rIns="91425" wrap="square" tIns="45700">
            <a:normAutofit fontScale="55000" lnSpcReduction="20000"/>
          </a:bodyPr>
          <a:lstStyle/>
          <a:p>
            <a:pPr indent="0" lvl="0" marL="0" rtl="0" algn="ctr">
              <a:spcBef>
                <a:spcPts val="560"/>
              </a:spcBef>
              <a:spcAft>
                <a:spcPts val="0"/>
              </a:spcAft>
              <a:buNone/>
            </a:pPr>
            <a:r>
              <a:rPr b="1" lang="en"/>
              <a:t>Computer programming is easier </a:t>
            </a:r>
            <a:br>
              <a:rPr b="1" lang="en"/>
            </a:br>
            <a:r>
              <a:rPr b="1" lang="en"/>
              <a:t>than it appears</a:t>
            </a:r>
            <a:endParaRPr b="1"/>
          </a:p>
          <a:p>
            <a:pPr indent="-326390" lvl="0" marL="457200" rtl="0" algn="l">
              <a:spcBef>
                <a:spcPts val="560"/>
              </a:spcBef>
              <a:spcAft>
                <a:spcPts val="0"/>
              </a:spcAft>
              <a:buSzPct val="100000"/>
              <a:buChar char="❖"/>
            </a:pPr>
            <a:r>
              <a:rPr lang="en"/>
              <a:t>Like learning a sport, instrument, or other skill</a:t>
            </a:r>
            <a:endParaRPr/>
          </a:p>
          <a:p>
            <a:pPr indent="-326390" lvl="0" marL="457200" rtl="0" algn="l">
              <a:spcBef>
                <a:spcPts val="0"/>
              </a:spcBef>
              <a:spcAft>
                <a:spcPts val="0"/>
              </a:spcAft>
              <a:buSzPct val="100000"/>
              <a:buChar char="❖"/>
            </a:pPr>
            <a:r>
              <a:rPr lang="en"/>
              <a:t>Start with a very small project</a:t>
            </a:r>
            <a:endParaRPr/>
          </a:p>
          <a:p>
            <a:pPr indent="-326390" lvl="0" marL="457200" rtl="0" algn="l">
              <a:spcBef>
                <a:spcPts val="0"/>
              </a:spcBef>
              <a:spcAft>
                <a:spcPts val="0"/>
              </a:spcAft>
              <a:buSzPct val="100000"/>
              <a:buChar char="❖"/>
            </a:pPr>
            <a:r>
              <a:rPr lang="en"/>
              <a:t>Gradually build to slightly harder projects</a:t>
            </a:r>
            <a:endParaRPr/>
          </a:p>
          <a:p>
            <a:pPr indent="-326390" lvl="0" marL="457200" rtl="0" algn="l">
              <a:spcBef>
                <a:spcPts val="0"/>
              </a:spcBef>
              <a:spcAft>
                <a:spcPts val="0"/>
              </a:spcAft>
              <a:buSzPct val="100000"/>
              <a:buChar char="❖"/>
            </a:pPr>
            <a:r>
              <a:rPr lang="en"/>
              <a:t>Use free online resources (e.g., YouTube) to learn</a:t>
            </a:r>
            <a:endParaRPr/>
          </a:p>
          <a:p>
            <a:pPr indent="0" lvl="0" marL="0" rtl="0" algn="l">
              <a:spcBef>
                <a:spcPts val="560"/>
              </a:spcBef>
              <a:spcAft>
                <a:spcPts val="0"/>
              </a:spcAft>
              <a:buNone/>
            </a:pPr>
            <a:r>
              <a:t/>
            </a:r>
            <a:endParaRPr/>
          </a:p>
          <a:p>
            <a:pPr indent="0" lvl="0" marL="0" rtl="0" algn="ctr">
              <a:spcBef>
                <a:spcPts val="560"/>
              </a:spcBef>
              <a:spcAft>
                <a:spcPts val="0"/>
              </a:spcAft>
              <a:buNone/>
            </a:pPr>
            <a:r>
              <a:rPr b="1" lang="en"/>
              <a:t>Learn how to budget</a:t>
            </a:r>
            <a:endParaRPr b="1"/>
          </a:p>
          <a:p>
            <a:pPr indent="-326390" lvl="0" marL="457200" rtl="0" algn="l">
              <a:spcBef>
                <a:spcPts val="560"/>
              </a:spcBef>
              <a:spcAft>
                <a:spcPts val="0"/>
              </a:spcAft>
              <a:buSzPct val="100000"/>
              <a:buChar char="❖"/>
            </a:pPr>
            <a:r>
              <a:rPr lang="en"/>
              <a:t>Don’t spend every dollar you earn</a:t>
            </a:r>
            <a:endParaRPr/>
          </a:p>
          <a:p>
            <a:pPr indent="-326390" lvl="0" marL="457200" rtl="0" algn="l">
              <a:spcBef>
                <a:spcPts val="0"/>
              </a:spcBef>
              <a:spcAft>
                <a:spcPts val="0"/>
              </a:spcAft>
              <a:buSzPct val="100000"/>
              <a:buChar char="❖"/>
            </a:pPr>
            <a:r>
              <a:rPr lang="en"/>
              <a:t>Budgeting is important in college and life</a:t>
            </a:r>
            <a:endParaRPr/>
          </a:p>
          <a:p>
            <a:pPr indent="0" lvl="0" marL="0" rtl="0" algn="l">
              <a:spcBef>
                <a:spcPts val="560"/>
              </a:spcBef>
              <a:spcAft>
                <a:spcPts val="0"/>
              </a:spcAft>
              <a:buNone/>
            </a:pPr>
            <a:r>
              <a:t/>
            </a:r>
            <a:endParaRPr/>
          </a:p>
          <a:p>
            <a:pPr indent="0" lvl="0" marL="0" rtl="0" algn="ctr">
              <a:spcBef>
                <a:spcPts val="560"/>
              </a:spcBef>
              <a:spcAft>
                <a:spcPts val="0"/>
              </a:spcAft>
              <a:buNone/>
            </a:pPr>
            <a:r>
              <a:rPr b="1" lang="en"/>
              <a:t>Practice using spreadsheet programs during college</a:t>
            </a:r>
            <a:endParaRPr b="1"/>
          </a:p>
        </p:txBody>
      </p:sp>
      <p:sp>
        <p:nvSpPr>
          <p:cNvPr id="266" name="Google Shape;266;p39"/>
          <p:cNvSpPr txBox="1"/>
          <p:nvPr>
            <p:ph idx="2" type="body"/>
          </p:nvPr>
        </p:nvSpPr>
        <p:spPr>
          <a:xfrm>
            <a:off x="4648200" y="1200150"/>
            <a:ext cx="4038600" cy="3394500"/>
          </a:xfrm>
          <a:prstGeom prst="rect">
            <a:avLst/>
          </a:prstGeom>
        </p:spPr>
        <p:txBody>
          <a:bodyPr anchorCtr="0" anchor="t" bIns="45700" lIns="91425" spcFirstLastPara="1" rIns="91425" wrap="square" tIns="45700">
            <a:normAutofit fontScale="55000"/>
          </a:bodyPr>
          <a:lstStyle/>
          <a:p>
            <a:pPr indent="0" lvl="0" marL="0" rtl="0" algn="ctr">
              <a:spcBef>
                <a:spcPts val="560"/>
              </a:spcBef>
              <a:spcAft>
                <a:spcPts val="0"/>
              </a:spcAft>
              <a:buClr>
                <a:schemeClr val="dk1"/>
              </a:buClr>
              <a:buSzPct val="39286"/>
              <a:buFont typeface="Arial"/>
              <a:buNone/>
            </a:pPr>
            <a:r>
              <a:rPr b="1" lang="en"/>
              <a:t>Opinion vs. Advice</a:t>
            </a:r>
            <a:endParaRPr b="1"/>
          </a:p>
          <a:p>
            <a:pPr indent="-326390" lvl="0" marL="457200" rtl="0" algn="l">
              <a:spcBef>
                <a:spcPts val="560"/>
              </a:spcBef>
              <a:spcAft>
                <a:spcPts val="0"/>
              </a:spcAft>
              <a:buSzPct val="100000"/>
              <a:buChar char="❖"/>
            </a:pPr>
            <a:r>
              <a:rPr lang="en"/>
              <a:t>Opinion → from someone </a:t>
            </a:r>
            <a:r>
              <a:rPr lang="en"/>
              <a:t>w</a:t>
            </a:r>
            <a:r>
              <a:rPr lang="en"/>
              <a:t>ithout experience</a:t>
            </a:r>
            <a:endParaRPr/>
          </a:p>
          <a:p>
            <a:pPr indent="-326390" lvl="0" marL="457200" rtl="0" algn="l">
              <a:spcBef>
                <a:spcPts val="0"/>
              </a:spcBef>
              <a:spcAft>
                <a:spcPts val="0"/>
              </a:spcAft>
              <a:buSzPct val="100000"/>
              <a:buChar char="❖"/>
            </a:pPr>
            <a:r>
              <a:rPr lang="en"/>
              <a:t>Advice → from someone with experience</a:t>
            </a:r>
            <a:endParaRPr/>
          </a:p>
          <a:p>
            <a:pPr indent="0" lvl="0" marL="0" rtl="0" algn="l">
              <a:spcBef>
                <a:spcPts val="560"/>
              </a:spcBef>
              <a:spcAft>
                <a:spcPts val="0"/>
              </a:spcAft>
              <a:buClr>
                <a:schemeClr val="dk1"/>
              </a:buClr>
              <a:buSzPct val="39286"/>
              <a:buFont typeface="Arial"/>
              <a:buNone/>
            </a:pPr>
            <a:r>
              <a:t/>
            </a:r>
            <a:endParaRPr/>
          </a:p>
          <a:p>
            <a:pPr indent="0" lvl="0" marL="0" rtl="0" algn="ctr">
              <a:spcBef>
                <a:spcPts val="560"/>
              </a:spcBef>
              <a:spcAft>
                <a:spcPts val="0"/>
              </a:spcAft>
              <a:buClr>
                <a:schemeClr val="dk1"/>
              </a:buClr>
              <a:buSzPct val="39286"/>
              <a:buFont typeface="Arial"/>
              <a:buNone/>
            </a:pPr>
            <a:r>
              <a:rPr b="1" lang="en"/>
              <a:t>Build systems to help you succeed</a:t>
            </a:r>
            <a:endParaRPr/>
          </a:p>
          <a:p>
            <a:pPr indent="-326390" lvl="0" marL="457200" rtl="0" algn="l">
              <a:spcBef>
                <a:spcPts val="560"/>
              </a:spcBef>
              <a:spcAft>
                <a:spcPts val="0"/>
              </a:spcAft>
              <a:buSzPct val="100000"/>
              <a:buChar char="❖"/>
            </a:pPr>
            <a:r>
              <a:rPr lang="en"/>
              <a:t>Design systems that support your goals</a:t>
            </a:r>
            <a:endParaRPr/>
          </a:p>
          <a:p>
            <a:pPr indent="-326390" lvl="0" marL="457200" rtl="0" algn="l">
              <a:spcBef>
                <a:spcPts val="0"/>
              </a:spcBef>
              <a:spcAft>
                <a:spcPts val="0"/>
              </a:spcAft>
              <a:buSzPct val="100000"/>
              <a:buChar char="❖"/>
            </a:pPr>
            <a:r>
              <a:rPr lang="en"/>
              <a:t>Example: Don’t buy unhealthy food for your home</a:t>
            </a:r>
            <a:endParaRPr/>
          </a:p>
          <a:p>
            <a:pPr indent="0" lvl="0" marL="0" rtl="0" algn="l">
              <a:spcBef>
                <a:spcPts val="560"/>
              </a:spcBef>
              <a:spcAft>
                <a:spcPts val="0"/>
              </a:spcAft>
              <a:buNone/>
            </a:pPr>
            <a:r>
              <a:t/>
            </a:r>
            <a:endParaRPr/>
          </a:p>
          <a:p>
            <a:pPr indent="0" lvl="0" marL="0" rtl="0" algn="ctr">
              <a:spcBef>
                <a:spcPts val="560"/>
              </a:spcBef>
              <a:spcAft>
                <a:spcPts val="0"/>
              </a:spcAft>
              <a:buNone/>
            </a:pPr>
            <a:r>
              <a:rPr b="1" lang="en"/>
              <a:t>You are responsible for your successes and failures</a:t>
            </a:r>
            <a:endParaRPr b="1"/>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0"/>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
              <a:t>A</a:t>
            </a:r>
            <a:r>
              <a:rPr lang="en"/>
              <a:t>ppendix: </a:t>
            </a:r>
            <a:r>
              <a:rPr lang="en"/>
              <a:t>Resources</a:t>
            </a:r>
            <a:endParaRPr/>
          </a:p>
        </p:txBody>
      </p:sp>
      <p:sp>
        <p:nvSpPr>
          <p:cNvPr id="272" name="Google Shape;272;p40"/>
          <p:cNvSpPr txBox="1"/>
          <p:nvPr>
            <p:ph idx="1" type="body"/>
          </p:nvPr>
        </p:nvSpPr>
        <p:spPr>
          <a:xfrm>
            <a:off x="457200" y="1545750"/>
            <a:ext cx="4038600" cy="3048900"/>
          </a:xfrm>
          <a:prstGeom prst="rect">
            <a:avLst/>
          </a:prstGeom>
        </p:spPr>
        <p:txBody>
          <a:bodyPr anchorCtr="0" anchor="t" bIns="45700" lIns="91425" spcFirstLastPara="1" rIns="91425" wrap="square" tIns="45700">
            <a:normAutofit fontScale="62500" lnSpcReduction="10000"/>
          </a:bodyPr>
          <a:lstStyle/>
          <a:p>
            <a:pPr indent="0" lvl="0" marL="0" rtl="0" algn="ctr">
              <a:spcBef>
                <a:spcPts val="560"/>
              </a:spcBef>
              <a:spcAft>
                <a:spcPts val="0"/>
              </a:spcAft>
              <a:buNone/>
            </a:pPr>
            <a:r>
              <a:rPr b="1" lang="en"/>
              <a:t>The author’s website</a:t>
            </a:r>
            <a:r>
              <a:rPr lang="en"/>
              <a:t> </a:t>
            </a:r>
            <a:endParaRPr/>
          </a:p>
          <a:p>
            <a:pPr indent="-339725" lvl="0" marL="457200" rtl="0" algn="l">
              <a:spcBef>
                <a:spcPts val="560"/>
              </a:spcBef>
              <a:spcAft>
                <a:spcPts val="0"/>
              </a:spcAft>
              <a:buSzPct val="100000"/>
              <a:buChar char="❖"/>
            </a:pPr>
            <a:r>
              <a:rPr lang="en" u="sng">
                <a:solidFill>
                  <a:schemeClr val="hlink"/>
                </a:solidFill>
                <a:hlinkClick r:id="rId3"/>
              </a:rPr>
              <a:t>JustinRittenhousePhD.com</a:t>
            </a:r>
            <a:endParaRPr/>
          </a:p>
          <a:p>
            <a:pPr indent="0" lvl="0" marL="0" rtl="0" algn="l">
              <a:spcBef>
                <a:spcPts val="560"/>
              </a:spcBef>
              <a:spcAft>
                <a:spcPts val="0"/>
              </a:spcAft>
              <a:buNone/>
            </a:pPr>
            <a:r>
              <a:t/>
            </a:r>
            <a:endParaRPr/>
          </a:p>
          <a:p>
            <a:pPr indent="0" lvl="0" marL="0" rtl="0" algn="ctr">
              <a:spcBef>
                <a:spcPts val="560"/>
              </a:spcBef>
              <a:spcAft>
                <a:spcPts val="0"/>
              </a:spcAft>
              <a:buNone/>
            </a:pPr>
            <a:r>
              <a:rPr b="1" lang="en"/>
              <a:t>Productivity/Homework</a:t>
            </a:r>
            <a:endParaRPr b="1"/>
          </a:p>
          <a:p>
            <a:pPr indent="-339725" lvl="0" marL="457200" rtl="0" algn="l">
              <a:spcBef>
                <a:spcPts val="560"/>
              </a:spcBef>
              <a:spcAft>
                <a:spcPts val="0"/>
              </a:spcAft>
              <a:buSzPct val="100000"/>
              <a:buChar char="❖"/>
            </a:pPr>
            <a:r>
              <a:rPr lang="en"/>
              <a:t>WolframAlpha (</a:t>
            </a:r>
            <a:r>
              <a:rPr lang="en" u="sng">
                <a:solidFill>
                  <a:schemeClr val="hlink"/>
                </a:solidFill>
                <a:hlinkClick r:id="rId4"/>
              </a:rPr>
              <a:t>wolframalpha.com</a:t>
            </a:r>
            <a:r>
              <a:rPr lang="en"/>
              <a:t>)</a:t>
            </a:r>
            <a:endParaRPr/>
          </a:p>
          <a:p>
            <a:pPr indent="-339725" lvl="0" marL="457200" rtl="0" algn="l">
              <a:spcBef>
                <a:spcPts val="0"/>
              </a:spcBef>
              <a:spcAft>
                <a:spcPts val="0"/>
              </a:spcAft>
              <a:buSzPct val="100000"/>
              <a:buChar char="❖"/>
            </a:pPr>
            <a:r>
              <a:rPr lang="en"/>
              <a:t>LibreOffice (</a:t>
            </a:r>
            <a:r>
              <a:rPr lang="en" u="sng">
                <a:solidFill>
                  <a:schemeClr val="hlink"/>
                </a:solidFill>
                <a:hlinkClick r:id="rId5"/>
              </a:rPr>
              <a:t>libreoffice.org</a:t>
            </a:r>
            <a:r>
              <a:rPr lang="en"/>
              <a:t>)</a:t>
            </a:r>
            <a:endParaRPr/>
          </a:p>
          <a:p>
            <a:pPr indent="0" lvl="0" marL="0" rtl="0" algn="l">
              <a:spcBef>
                <a:spcPts val="560"/>
              </a:spcBef>
              <a:spcAft>
                <a:spcPts val="0"/>
              </a:spcAft>
              <a:buNone/>
            </a:pPr>
            <a:r>
              <a:t/>
            </a:r>
            <a:endParaRPr/>
          </a:p>
          <a:p>
            <a:pPr indent="0" lvl="0" marL="0" rtl="0" algn="ctr">
              <a:spcBef>
                <a:spcPts val="560"/>
              </a:spcBef>
              <a:spcAft>
                <a:spcPts val="0"/>
              </a:spcAft>
              <a:buNone/>
            </a:pPr>
            <a:r>
              <a:rPr b="1" lang="en"/>
              <a:t>Programming</a:t>
            </a:r>
            <a:endParaRPr b="1"/>
          </a:p>
          <a:p>
            <a:pPr indent="-339725" lvl="0" marL="457200" rtl="0" algn="l">
              <a:spcBef>
                <a:spcPts val="560"/>
              </a:spcBef>
              <a:spcAft>
                <a:spcPts val="0"/>
              </a:spcAft>
              <a:buSzPct val="100000"/>
              <a:buChar char="❖"/>
            </a:pPr>
            <a:r>
              <a:rPr lang="en"/>
              <a:t>Anaconda (</a:t>
            </a:r>
            <a:r>
              <a:rPr lang="en" u="sng">
                <a:solidFill>
                  <a:schemeClr val="hlink"/>
                </a:solidFill>
                <a:hlinkClick r:id="rId6"/>
              </a:rPr>
              <a:t>anaconda.com</a:t>
            </a:r>
            <a:r>
              <a:rPr lang="en"/>
              <a:t>)</a:t>
            </a:r>
            <a:endParaRPr/>
          </a:p>
          <a:p>
            <a:pPr indent="-339725" lvl="0" marL="457200" rtl="0" algn="l">
              <a:spcBef>
                <a:spcPts val="0"/>
              </a:spcBef>
              <a:spcAft>
                <a:spcPts val="0"/>
              </a:spcAft>
              <a:buSzPct val="100000"/>
              <a:buChar char="❖"/>
            </a:pPr>
            <a:r>
              <a:rPr lang="en"/>
              <a:t>Octave (</a:t>
            </a:r>
            <a:r>
              <a:rPr lang="en" u="sng">
                <a:solidFill>
                  <a:schemeClr val="hlink"/>
                </a:solidFill>
                <a:hlinkClick r:id="rId7"/>
              </a:rPr>
              <a:t>gnu.org/software/octave</a:t>
            </a:r>
            <a:r>
              <a:rPr lang="en"/>
              <a:t>)</a:t>
            </a:r>
            <a:endParaRPr/>
          </a:p>
        </p:txBody>
      </p:sp>
      <p:sp>
        <p:nvSpPr>
          <p:cNvPr id="273" name="Google Shape;273;p40"/>
          <p:cNvSpPr txBox="1"/>
          <p:nvPr/>
        </p:nvSpPr>
        <p:spPr>
          <a:xfrm>
            <a:off x="457300" y="718275"/>
            <a:ext cx="8229600" cy="6858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1200"/>
              </a:spcBef>
              <a:spcAft>
                <a:spcPts val="1200"/>
              </a:spcAft>
              <a:buNone/>
            </a:pPr>
            <a:r>
              <a:rPr b="1" lang="en" sz="2100">
                <a:solidFill>
                  <a:schemeClr val="dk1"/>
                </a:solidFill>
                <a:latin typeface="Calibri"/>
                <a:ea typeface="Calibri"/>
                <a:cs typeface="Calibri"/>
                <a:sym typeface="Calibri"/>
              </a:rPr>
              <a:t>Free tools for STEM students</a:t>
            </a:r>
            <a:endParaRPr b="1" sz="4200">
              <a:solidFill>
                <a:schemeClr val="dk1"/>
              </a:solidFill>
              <a:latin typeface="Calibri"/>
              <a:ea typeface="Calibri"/>
              <a:cs typeface="Calibri"/>
              <a:sym typeface="Calibri"/>
            </a:endParaRPr>
          </a:p>
        </p:txBody>
      </p:sp>
      <p:sp>
        <p:nvSpPr>
          <p:cNvPr id="274" name="Google Shape;274;p40"/>
          <p:cNvSpPr txBox="1"/>
          <p:nvPr>
            <p:ph idx="2" type="body"/>
          </p:nvPr>
        </p:nvSpPr>
        <p:spPr>
          <a:xfrm>
            <a:off x="4648200" y="1545850"/>
            <a:ext cx="4038600" cy="3048900"/>
          </a:xfrm>
          <a:prstGeom prst="rect">
            <a:avLst/>
          </a:prstGeom>
        </p:spPr>
        <p:txBody>
          <a:bodyPr anchorCtr="0" anchor="t" bIns="45700" lIns="91425" spcFirstLastPara="1" rIns="91425" wrap="square" tIns="45700">
            <a:normAutofit lnSpcReduction="20000"/>
          </a:bodyPr>
          <a:lstStyle/>
          <a:p>
            <a:pPr indent="0" lvl="0" marL="0" rtl="0" algn="ctr">
              <a:spcBef>
                <a:spcPts val="560"/>
              </a:spcBef>
              <a:spcAft>
                <a:spcPts val="0"/>
              </a:spcAft>
              <a:buNone/>
            </a:pPr>
            <a:r>
              <a:rPr b="1" lang="en" sz="1750"/>
              <a:t>Compatibility</a:t>
            </a:r>
            <a:endParaRPr b="1" sz="1750"/>
          </a:p>
          <a:p>
            <a:pPr indent="-339725" lvl="0" marL="457200" rtl="0" algn="l">
              <a:spcBef>
                <a:spcPts val="560"/>
              </a:spcBef>
              <a:spcAft>
                <a:spcPts val="0"/>
              </a:spcAft>
              <a:buSzPts val="1750"/>
              <a:buChar char="❖"/>
            </a:pPr>
            <a:r>
              <a:rPr lang="en" sz="1750"/>
              <a:t>WineHQ (</a:t>
            </a:r>
            <a:r>
              <a:rPr lang="en" sz="1750" u="sng">
                <a:solidFill>
                  <a:schemeClr val="hlink"/>
                </a:solidFill>
                <a:hlinkClick r:id="rId8"/>
              </a:rPr>
              <a:t>winehq.org</a:t>
            </a:r>
            <a:r>
              <a:rPr lang="en" sz="1750"/>
              <a:t>)</a:t>
            </a:r>
            <a:endParaRPr sz="1750"/>
          </a:p>
          <a:p>
            <a:pPr indent="0" lvl="0" marL="0" rtl="0" algn="l">
              <a:spcBef>
                <a:spcPts val="560"/>
              </a:spcBef>
              <a:spcAft>
                <a:spcPts val="0"/>
              </a:spcAft>
              <a:buNone/>
            </a:pPr>
            <a:r>
              <a:t/>
            </a:r>
            <a:endParaRPr sz="1750"/>
          </a:p>
          <a:p>
            <a:pPr indent="0" lvl="0" marL="0" rtl="0" algn="ctr">
              <a:spcBef>
                <a:spcPts val="560"/>
              </a:spcBef>
              <a:spcAft>
                <a:spcPts val="0"/>
              </a:spcAft>
              <a:buNone/>
            </a:pPr>
            <a:r>
              <a:rPr b="1" lang="en" sz="1750"/>
              <a:t>CAD / Simulation</a:t>
            </a:r>
            <a:endParaRPr b="1" sz="1750"/>
          </a:p>
          <a:p>
            <a:pPr indent="-339725" lvl="0" marL="457200" rtl="0" algn="l">
              <a:spcBef>
                <a:spcPts val="560"/>
              </a:spcBef>
              <a:spcAft>
                <a:spcPts val="0"/>
              </a:spcAft>
              <a:buSzPts val="1750"/>
              <a:buChar char="❖"/>
            </a:pPr>
            <a:r>
              <a:rPr lang="en" sz="1750"/>
              <a:t>FreeCAD (</a:t>
            </a:r>
            <a:r>
              <a:rPr lang="en" sz="1750" u="sng">
                <a:solidFill>
                  <a:schemeClr val="hlink"/>
                </a:solidFill>
                <a:hlinkClick r:id="rId9"/>
              </a:rPr>
              <a:t>freecad.org</a:t>
            </a:r>
            <a:r>
              <a:rPr lang="en" sz="1750"/>
              <a:t>)</a:t>
            </a:r>
            <a:endParaRPr sz="1750"/>
          </a:p>
          <a:p>
            <a:pPr indent="-339725" lvl="0" marL="457200" rtl="0" algn="l">
              <a:spcBef>
                <a:spcPts val="0"/>
              </a:spcBef>
              <a:spcAft>
                <a:spcPts val="0"/>
              </a:spcAft>
              <a:buSzPts val="1750"/>
              <a:buChar char="❖"/>
            </a:pPr>
            <a:r>
              <a:rPr lang="en" sz="1750"/>
              <a:t>CalculiX (</a:t>
            </a:r>
            <a:r>
              <a:rPr lang="en" sz="1750" u="sng">
                <a:solidFill>
                  <a:schemeClr val="hlink"/>
                </a:solidFill>
                <a:hlinkClick r:id="rId10"/>
              </a:rPr>
              <a:t>calculix.de</a:t>
            </a:r>
            <a:r>
              <a:rPr lang="en" sz="1750"/>
              <a:t>)</a:t>
            </a:r>
            <a:endParaRPr sz="1750"/>
          </a:p>
          <a:p>
            <a:pPr indent="-339725" lvl="0" marL="457200" rtl="0" algn="l">
              <a:spcBef>
                <a:spcPts val="0"/>
              </a:spcBef>
              <a:spcAft>
                <a:spcPts val="0"/>
              </a:spcAft>
              <a:buSzPts val="1750"/>
              <a:buChar char="❖"/>
            </a:pPr>
            <a:r>
              <a:rPr lang="en" sz="1750"/>
              <a:t>ParaView (</a:t>
            </a:r>
            <a:r>
              <a:rPr lang="en" sz="1750" u="sng">
                <a:solidFill>
                  <a:schemeClr val="hlink"/>
                </a:solidFill>
                <a:hlinkClick r:id="rId11"/>
              </a:rPr>
              <a:t>paraview.org</a:t>
            </a:r>
            <a:r>
              <a:rPr lang="en" sz="1750"/>
              <a:t>)</a:t>
            </a:r>
            <a:endParaRPr sz="1750"/>
          </a:p>
          <a:p>
            <a:pPr indent="0" lvl="0" marL="0" rtl="0" algn="l">
              <a:spcBef>
                <a:spcPts val="560"/>
              </a:spcBef>
              <a:spcAft>
                <a:spcPts val="0"/>
              </a:spcAft>
              <a:buNone/>
            </a:pPr>
            <a:r>
              <a:t/>
            </a:r>
            <a:endParaRPr sz="1750"/>
          </a:p>
          <a:p>
            <a:pPr indent="0" lvl="0" marL="0" rtl="0" algn="ctr">
              <a:spcBef>
                <a:spcPts val="560"/>
              </a:spcBef>
              <a:spcAft>
                <a:spcPts val="0"/>
              </a:spcAft>
              <a:buNone/>
            </a:pPr>
            <a:r>
              <a:rPr b="1" lang="en" sz="1750"/>
              <a:t>Random</a:t>
            </a:r>
            <a:endParaRPr b="1" sz="1750"/>
          </a:p>
          <a:p>
            <a:pPr indent="-339725" lvl="0" marL="457200" rtl="0" algn="l">
              <a:spcBef>
                <a:spcPts val="560"/>
              </a:spcBef>
              <a:spcAft>
                <a:spcPts val="0"/>
              </a:spcAft>
              <a:buSzPts val="1750"/>
              <a:buChar char="❖"/>
            </a:pPr>
            <a:r>
              <a:rPr lang="en" sz="1750"/>
              <a:t>OBS Studio (</a:t>
            </a:r>
            <a:r>
              <a:rPr lang="en" sz="1750" u="sng">
                <a:solidFill>
                  <a:schemeClr val="hlink"/>
                </a:solidFill>
                <a:hlinkClick r:id="rId12"/>
              </a:rPr>
              <a:t>obsproject.com</a:t>
            </a:r>
            <a:r>
              <a:rPr lang="en" sz="1750"/>
              <a:t>)</a:t>
            </a:r>
            <a:endParaRPr sz="1750"/>
          </a:p>
          <a:p>
            <a:pPr indent="-339725" lvl="0" marL="457200" rtl="0" algn="l">
              <a:spcBef>
                <a:spcPts val="0"/>
              </a:spcBef>
              <a:spcAft>
                <a:spcPts val="0"/>
              </a:spcAft>
              <a:buSzPts val="1750"/>
              <a:buChar char="❖"/>
            </a:pPr>
            <a:r>
              <a:rPr lang="en" sz="1750"/>
              <a:t>VirtualBox (virtualbox.org)</a:t>
            </a:r>
            <a:endParaRPr sz="175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41"/>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l">
              <a:spcBef>
                <a:spcPts val="0"/>
              </a:spcBef>
              <a:spcAft>
                <a:spcPts val="0"/>
              </a:spcAft>
              <a:buNone/>
            </a:pPr>
            <a:r>
              <a:rPr lang="en"/>
              <a:t>C</a:t>
            </a:r>
            <a:r>
              <a:rPr lang="en"/>
              <a:t>onclusion</a:t>
            </a:r>
            <a:endParaRPr/>
          </a:p>
        </p:txBody>
      </p:sp>
      <p:sp>
        <p:nvSpPr>
          <p:cNvPr id="280" name="Google Shape;280;p41"/>
          <p:cNvSpPr txBox="1"/>
          <p:nvPr>
            <p:ph idx="1" type="body"/>
          </p:nvPr>
        </p:nvSpPr>
        <p:spPr>
          <a:xfrm>
            <a:off x="457200" y="1200150"/>
            <a:ext cx="8229600" cy="1126500"/>
          </a:xfrm>
          <a:prstGeom prst="rect">
            <a:avLst/>
          </a:prstGeom>
        </p:spPr>
        <p:txBody>
          <a:bodyPr anchorCtr="0" anchor="t" bIns="45700" lIns="91425" spcFirstLastPara="1" rIns="91425" wrap="square" tIns="45700">
            <a:noAutofit/>
          </a:bodyPr>
          <a:lstStyle/>
          <a:p>
            <a:pPr indent="0" lvl="0" marL="0" rtl="0" algn="ctr">
              <a:lnSpc>
                <a:spcPct val="80000"/>
              </a:lnSpc>
              <a:spcBef>
                <a:spcPts val="560"/>
              </a:spcBef>
              <a:spcAft>
                <a:spcPts val="0"/>
              </a:spcAft>
              <a:buSzPts val="605"/>
              <a:buNone/>
            </a:pPr>
            <a:r>
              <a:rPr lang="en" sz="1500"/>
              <a:t>We covered a lot today</a:t>
            </a:r>
            <a:endParaRPr sz="1500"/>
          </a:p>
          <a:p>
            <a:pPr indent="0" lvl="0" marL="0" rtl="0" algn="ctr">
              <a:lnSpc>
                <a:spcPct val="80000"/>
              </a:lnSpc>
              <a:spcBef>
                <a:spcPts val="560"/>
              </a:spcBef>
              <a:spcAft>
                <a:spcPts val="0"/>
              </a:spcAft>
              <a:buSzPts val="605"/>
              <a:buNone/>
            </a:pPr>
            <a:r>
              <a:rPr lang="en" sz="1500"/>
              <a:t>There is much more in the book</a:t>
            </a:r>
            <a:endParaRPr sz="1500"/>
          </a:p>
          <a:p>
            <a:pPr indent="0" lvl="0" marL="0" rtl="0" algn="ctr">
              <a:lnSpc>
                <a:spcPct val="80000"/>
              </a:lnSpc>
              <a:spcBef>
                <a:spcPts val="560"/>
              </a:spcBef>
              <a:spcAft>
                <a:spcPts val="0"/>
              </a:spcAft>
              <a:buSzPts val="605"/>
              <a:buNone/>
            </a:pPr>
            <a:r>
              <a:t/>
            </a:r>
            <a:endParaRPr sz="1500"/>
          </a:p>
          <a:p>
            <a:pPr indent="0" lvl="0" marL="0" rtl="0" algn="ctr">
              <a:lnSpc>
                <a:spcPct val="80000"/>
              </a:lnSpc>
              <a:spcBef>
                <a:spcPts val="560"/>
              </a:spcBef>
              <a:spcAft>
                <a:spcPts val="0"/>
              </a:spcAft>
              <a:buSzPts val="605"/>
              <a:buNone/>
            </a:pPr>
            <a:r>
              <a:rPr lang="en" sz="1500"/>
              <a:t>But if you remember only one thing…</a:t>
            </a:r>
            <a:endParaRPr sz="1500"/>
          </a:p>
        </p:txBody>
      </p:sp>
      <p:sp>
        <p:nvSpPr>
          <p:cNvPr id="281" name="Google Shape;281;p41"/>
          <p:cNvSpPr txBox="1"/>
          <p:nvPr/>
        </p:nvSpPr>
        <p:spPr>
          <a:xfrm>
            <a:off x="457200" y="2571750"/>
            <a:ext cx="8229600" cy="1978500"/>
          </a:xfrm>
          <a:prstGeom prst="rect">
            <a:avLst/>
          </a:prstGeom>
          <a:noFill/>
          <a:ln>
            <a:noFill/>
          </a:ln>
        </p:spPr>
        <p:txBody>
          <a:bodyPr anchorCtr="0" anchor="t" bIns="91425" lIns="91425" spcFirstLastPara="1" rIns="91425" wrap="square" tIns="91425">
            <a:noAutofit/>
          </a:bodyPr>
          <a:lstStyle/>
          <a:p>
            <a:pPr indent="0" lvl="0" marL="0" rtl="0" algn="ctr">
              <a:spcBef>
                <a:spcPts val="560"/>
              </a:spcBef>
              <a:spcAft>
                <a:spcPts val="0"/>
              </a:spcAft>
              <a:buNone/>
            </a:pPr>
            <a:r>
              <a:rPr lang="en" sz="1500">
                <a:solidFill>
                  <a:schemeClr val="dk1"/>
                </a:solidFill>
                <a:latin typeface="Calibri"/>
                <a:ea typeface="Calibri"/>
                <a:cs typeface="Calibri"/>
                <a:sym typeface="Calibri"/>
              </a:rPr>
              <a:t>You’re human</a:t>
            </a:r>
            <a:endParaRPr sz="1500">
              <a:solidFill>
                <a:schemeClr val="dk1"/>
              </a:solidFill>
              <a:latin typeface="Calibri"/>
              <a:ea typeface="Calibri"/>
              <a:cs typeface="Calibri"/>
              <a:sym typeface="Calibri"/>
            </a:endParaRPr>
          </a:p>
          <a:p>
            <a:pPr indent="0" lvl="0" marL="0" rtl="0" algn="ctr">
              <a:spcBef>
                <a:spcPts val="560"/>
              </a:spcBef>
              <a:spcAft>
                <a:spcPts val="0"/>
              </a:spcAft>
              <a:buNone/>
            </a:pPr>
            <a:r>
              <a:rPr lang="en" sz="1500">
                <a:solidFill>
                  <a:schemeClr val="dk1"/>
                </a:solidFill>
                <a:latin typeface="Calibri"/>
                <a:ea typeface="Calibri"/>
                <a:cs typeface="Calibri"/>
                <a:sym typeface="Calibri"/>
              </a:rPr>
              <a:t>Just like everyone else</a:t>
            </a:r>
            <a:endParaRPr sz="1500">
              <a:solidFill>
                <a:schemeClr val="dk1"/>
              </a:solidFill>
              <a:latin typeface="Calibri"/>
              <a:ea typeface="Calibri"/>
              <a:cs typeface="Calibri"/>
              <a:sym typeface="Calibri"/>
            </a:endParaRPr>
          </a:p>
          <a:p>
            <a:pPr indent="0" lvl="0" marL="0" rtl="0" algn="ctr">
              <a:spcBef>
                <a:spcPts val="560"/>
              </a:spcBef>
              <a:spcAft>
                <a:spcPts val="0"/>
              </a:spcAft>
              <a:buNone/>
            </a:pPr>
            <a:r>
              <a:t/>
            </a:r>
            <a:endParaRPr sz="1500">
              <a:solidFill>
                <a:schemeClr val="dk1"/>
              </a:solidFill>
              <a:latin typeface="Calibri"/>
              <a:ea typeface="Calibri"/>
              <a:cs typeface="Calibri"/>
              <a:sym typeface="Calibri"/>
            </a:endParaRPr>
          </a:p>
          <a:p>
            <a:pPr indent="0" lvl="0" marL="0" rtl="0" algn="ctr">
              <a:spcBef>
                <a:spcPts val="560"/>
              </a:spcBef>
              <a:spcAft>
                <a:spcPts val="0"/>
              </a:spcAft>
              <a:buNone/>
            </a:pPr>
            <a:r>
              <a:rPr lang="en" sz="1500">
                <a:solidFill>
                  <a:schemeClr val="dk1"/>
                </a:solidFill>
                <a:latin typeface="Calibri"/>
                <a:ea typeface="Calibri"/>
                <a:cs typeface="Calibri"/>
                <a:sym typeface="Calibri"/>
              </a:rPr>
              <a:t>No one is inherently more capable than you</a:t>
            </a:r>
            <a:endParaRPr sz="1500">
              <a:solidFill>
                <a:schemeClr val="dk1"/>
              </a:solidFill>
              <a:latin typeface="Calibri"/>
              <a:ea typeface="Calibri"/>
              <a:cs typeface="Calibri"/>
              <a:sym typeface="Calibri"/>
            </a:endParaRPr>
          </a:p>
          <a:p>
            <a:pPr indent="0" lvl="0" marL="0" rtl="0" algn="ctr">
              <a:spcBef>
                <a:spcPts val="560"/>
              </a:spcBef>
              <a:spcAft>
                <a:spcPts val="0"/>
              </a:spcAft>
              <a:buClr>
                <a:schemeClr val="dk1"/>
              </a:buClr>
              <a:buSzPts val="1100"/>
              <a:buFont typeface="Arial"/>
              <a:buNone/>
            </a:pPr>
            <a:r>
              <a:rPr b="1" lang="en" sz="2800">
                <a:solidFill>
                  <a:schemeClr val="dk1"/>
                </a:solidFill>
                <a:latin typeface="Calibri"/>
                <a:ea typeface="Calibri"/>
                <a:cs typeface="Calibri"/>
                <a:sym typeface="Calibri"/>
              </a:rPr>
              <a:t>STOP DOUBTING YOURSELF</a:t>
            </a:r>
            <a:endParaRPr b="1" sz="2800">
              <a:solidFill>
                <a:schemeClr val="dk1"/>
              </a:solidFill>
              <a:latin typeface="Calibri"/>
              <a:ea typeface="Calibri"/>
              <a:cs typeface="Calibri"/>
              <a:sym typeface="Calibri"/>
            </a:endParaRPr>
          </a:p>
          <a:p>
            <a:pPr indent="0" lvl="0" marL="0" rtl="0" algn="l">
              <a:spcBef>
                <a:spcPts val="0"/>
              </a:spcBef>
              <a:spcAft>
                <a:spcPts val="0"/>
              </a:spcAft>
              <a:buNone/>
            </a:pPr>
            <a:r>
              <a:t/>
            </a:r>
            <a:endParaRPr sz="3200">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281"/>
                                        </p:tgtEl>
                                        <p:attrNameLst>
                                          <p:attrName>style.visibility</p:attrName>
                                        </p:attrNameLst>
                                      </p:cBhvr>
                                      <p:to>
                                        <p:strVal val="visible"/>
                                      </p:to>
                                    </p:set>
                                    <p:anim calcmode="lin" valueType="num">
                                      <p:cBhvr additive="base">
                                        <p:cTn dur="2000"/>
                                        <p:tgtEl>
                                          <p:spTgt spid="281"/>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42"/>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l">
              <a:spcBef>
                <a:spcPts val="0"/>
              </a:spcBef>
              <a:spcAft>
                <a:spcPts val="0"/>
              </a:spcAft>
              <a:buNone/>
            </a:pPr>
            <a:r>
              <a:rPr lang="en"/>
              <a:t>Thank You</a:t>
            </a:r>
            <a:endParaRPr/>
          </a:p>
        </p:txBody>
      </p:sp>
      <p:sp>
        <p:nvSpPr>
          <p:cNvPr id="287" name="Google Shape;287;p42"/>
          <p:cNvSpPr txBox="1"/>
          <p:nvPr>
            <p:ph idx="1" type="body"/>
          </p:nvPr>
        </p:nvSpPr>
        <p:spPr>
          <a:xfrm>
            <a:off x="457200" y="1200150"/>
            <a:ext cx="8229600" cy="3394500"/>
          </a:xfrm>
          <a:prstGeom prst="rect">
            <a:avLst/>
          </a:prstGeom>
        </p:spPr>
        <p:txBody>
          <a:bodyPr anchorCtr="0" anchor="t" bIns="45700" lIns="91425" spcFirstLastPara="1" rIns="91425" wrap="square" tIns="45700">
            <a:normAutofit fontScale="85000"/>
          </a:bodyPr>
          <a:lstStyle/>
          <a:p>
            <a:pPr indent="0" lvl="0" marL="0" rtl="0" algn="ctr">
              <a:spcBef>
                <a:spcPts val="560"/>
              </a:spcBef>
              <a:spcAft>
                <a:spcPts val="0"/>
              </a:spcAft>
              <a:buNone/>
            </a:pPr>
            <a:r>
              <a:rPr b="1" lang="en"/>
              <a:t>Thank you for your time and attention!</a:t>
            </a:r>
            <a:endParaRPr b="1"/>
          </a:p>
          <a:p>
            <a:pPr indent="0" lvl="0" marL="0" rtl="0" algn="l">
              <a:spcBef>
                <a:spcPts val="560"/>
              </a:spcBef>
              <a:spcAft>
                <a:spcPts val="0"/>
              </a:spcAft>
              <a:buNone/>
            </a:pPr>
            <a:r>
              <a:t/>
            </a:r>
            <a:endParaRPr/>
          </a:p>
          <a:p>
            <a:pPr indent="-379730" lvl="0" marL="457200" rtl="0" algn="l">
              <a:spcBef>
                <a:spcPts val="560"/>
              </a:spcBef>
              <a:spcAft>
                <a:spcPts val="0"/>
              </a:spcAft>
              <a:buSzPct val="100000"/>
              <a:buChar char="❖"/>
            </a:pPr>
            <a:r>
              <a:rPr lang="en"/>
              <a:t>I truly appreciate everyone who takes the time to read my book or listen to this presentation</a:t>
            </a:r>
            <a:endParaRPr/>
          </a:p>
          <a:p>
            <a:pPr indent="-379730" lvl="0" marL="457200" rtl="0" algn="l">
              <a:spcBef>
                <a:spcPts val="0"/>
              </a:spcBef>
              <a:spcAft>
                <a:spcPts val="0"/>
              </a:spcAft>
              <a:buSzPct val="100000"/>
              <a:buChar char="❖"/>
            </a:pPr>
            <a:r>
              <a:rPr lang="en"/>
              <a:t>If you found this useful and informative, please share it with friends, family, teachers, or students who may benefit</a:t>
            </a:r>
            <a:endParaRPr/>
          </a:p>
          <a:p>
            <a:pPr indent="-358140" lvl="1" marL="914400" rtl="0" algn="l">
              <a:spcBef>
                <a:spcPts val="0"/>
              </a:spcBef>
              <a:spcAft>
                <a:spcPts val="0"/>
              </a:spcAft>
              <a:buSzPct val="100000"/>
              <a:buChar char="➢"/>
            </a:pPr>
            <a:r>
              <a:rPr lang="en"/>
              <a:t>If you read the book, don’t forget to leave an online review</a:t>
            </a:r>
            <a:endParaRPr/>
          </a:p>
          <a:p>
            <a:pPr indent="-379730" lvl="0" marL="457200" rtl="0" algn="l">
              <a:spcBef>
                <a:spcPts val="0"/>
              </a:spcBef>
              <a:spcAft>
                <a:spcPts val="0"/>
              </a:spcAft>
              <a:buSzPct val="100000"/>
              <a:buChar char="❖"/>
            </a:pPr>
            <a:r>
              <a:rPr lang="en"/>
              <a:t>Questions? </a:t>
            </a:r>
            <a:endParaRPr/>
          </a:p>
          <a:p>
            <a:pPr indent="-358140" lvl="1" marL="914400" rtl="0" algn="l">
              <a:spcBef>
                <a:spcPts val="0"/>
              </a:spcBef>
              <a:spcAft>
                <a:spcPts val="0"/>
              </a:spcAft>
              <a:buSzPct val="100000"/>
              <a:buChar char="➢"/>
            </a:pPr>
            <a:r>
              <a:rPr lang="en"/>
              <a:t>Reach out via my website (</a:t>
            </a:r>
            <a:r>
              <a:rPr lang="en" u="sng">
                <a:solidFill>
                  <a:schemeClr val="hlink"/>
                </a:solidFill>
                <a:hlinkClick r:id="rId3"/>
              </a:rPr>
              <a:t>JustinRittenhousePhD.com</a:t>
            </a:r>
            <a:r>
              <a:rPr lang="en"/>
              <a:t>) or LinkedIn</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3"/>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l">
              <a:spcBef>
                <a:spcPts val="0"/>
              </a:spcBef>
              <a:spcAft>
                <a:spcPts val="0"/>
              </a:spcAft>
              <a:buNone/>
            </a:pPr>
            <a:r>
              <a:rPr lang="en"/>
              <a:t>R</a:t>
            </a:r>
            <a:r>
              <a:rPr lang="en"/>
              <a:t>eferences</a:t>
            </a:r>
            <a:endParaRPr/>
          </a:p>
        </p:txBody>
      </p:sp>
      <p:sp>
        <p:nvSpPr>
          <p:cNvPr id="293" name="Google Shape;293;p43"/>
          <p:cNvSpPr txBox="1"/>
          <p:nvPr>
            <p:ph idx="1" type="body"/>
          </p:nvPr>
        </p:nvSpPr>
        <p:spPr>
          <a:xfrm>
            <a:off x="457200" y="1200150"/>
            <a:ext cx="8229600" cy="3394500"/>
          </a:xfrm>
          <a:prstGeom prst="rect">
            <a:avLst/>
          </a:prstGeom>
        </p:spPr>
        <p:txBody>
          <a:bodyPr anchorCtr="0" anchor="t" bIns="45700" lIns="91425" spcFirstLastPara="1" rIns="91425" wrap="square" tIns="45700">
            <a:normAutofit fontScale="47500"/>
          </a:bodyPr>
          <a:lstStyle/>
          <a:p>
            <a:pPr indent="-313055" lvl="0" marL="457200" rtl="0" algn="l">
              <a:spcBef>
                <a:spcPts val="560"/>
              </a:spcBef>
              <a:spcAft>
                <a:spcPts val="0"/>
              </a:spcAft>
              <a:buSzPct val="100000"/>
              <a:buAutoNum type="arabicPeriod"/>
            </a:pPr>
            <a:r>
              <a:rPr lang="en"/>
              <a:t>Abigail Abrams. Yes, impostor syndrome is real. Here’s how to deal with it. Online, June 2018.</a:t>
            </a:r>
            <a:endParaRPr/>
          </a:p>
          <a:p>
            <a:pPr indent="-313055" lvl="0" marL="457200" rtl="0" algn="l">
              <a:spcBef>
                <a:spcPts val="0"/>
              </a:spcBef>
              <a:spcAft>
                <a:spcPts val="0"/>
              </a:spcAft>
              <a:buSzPct val="100000"/>
              <a:buAutoNum type="arabicPeriod"/>
            </a:pPr>
            <a:r>
              <a:rPr lang="en"/>
              <a:t>Kim Rosenkoetter Powell, Elena Lytkina Botelho, and Vamsi Tetali. How CEOs without college degrees got to the top. Online, February 2018.</a:t>
            </a:r>
            <a:endParaRPr/>
          </a:p>
          <a:p>
            <a:pPr indent="-313055" lvl="0" marL="457200" rtl="0" algn="l">
              <a:spcBef>
                <a:spcPts val="0"/>
              </a:spcBef>
              <a:spcAft>
                <a:spcPts val="0"/>
              </a:spcAft>
              <a:buSzPct val="100000"/>
              <a:buAutoNum type="arabicPeriod"/>
            </a:pPr>
            <a:r>
              <a:rPr lang="en"/>
              <a:t>Ramsey. The national study of millionaires. Online, April 2021.</a:t>
            </a:r>
            <a:endParaRPr/>
          </a:p>
          <a:p>
            <a:pPr indent="-313055" lvl="0" marL="457200" rtl="0" algn="l">
              <a:spcBef>
                <a:spcPts val="0"/>
              </a:spcBef>
              <a:spcAft>
                <a:spcPts val="0"/>
              </a:spcAft>
              <a:buSzPct val="100000"/>
              <a:buAutoNum type="arabicPeriod"/>
            </a:pPr>
            <a:r>
              <a:rPr lang="en"/>
              <a:t>Victoria Wang. Killer loans — college debt triggers depression and suicide. Online, June 2019.</a:t>
            </a:r>
            <a:endParaRPr/>
          </a:p>
          <a:p>
            <a:pPr indent="-313055" lvl="0" marL="457200" rtl="0" algn="l">
              <a:spcBef>
                <a:spcPts val="0"/>
              </a:spcBef>
              <a:spcAft>
                <a:spcPts val="0"/>
              </a:spcAft>
              <a:buSzPct val="100000"/>
              <a:buAutoNum type="arabicPeriod"/>
            </a:pPr>
            <a:r>
              <a:rPr lang="en"/>
              <a:t>Brad Plumer. Only 27 percent of college grads have a job related to their major. Online, May 2013.</a:t>
            </a:r>
            <a:endParaRPr/>
          </a:p>
          <a:p>
            <a:pPr indent="-313055" lvl="0" marL="457200" rtl="0" algn="l">
              <a:spcBef>
                <a:spcPts val="0"/>
              </a:spcBef>
              <a:spcAft>
                <a:spcPts val="0"/>
              </a:spcAft>
              <a:buSzPct val="100000"/>
              <a:buAutoNum type="arabicPeriod"/>
            </a:pPr>
            <a:r>
              <a:rPr lang="en"/>
              <a:t>Patrick V. Valtin. Why you need to hire more for soft skills and less for experience. Online, September 2019.</a:t>
            </a:r>
            <a:endParaRPr/>
          </a:p>
          <a:p>
            <a:pPr indent="-313055" lvl="0" marL="457200" rtl="0" algn="l">
              <a:spcBef>
                <a:spcPts val="0"/>
              </a:spcBef>
              <a:spcAft>
                <a:spcPts val="0"/>
              </a:spcAft>
              <a:buSzPct val="100000"/>
              <a:buAutoNum type="arabicPeriod"/>
            </a:pPr>
            <a:r>
              <a:rPr lang="en"/>
              <a:t>Joan C. Williams, Saravanan Kesavan, and Lisa McCorkell. Research: When retail workers have stable schedules,</a:t>
            </a:r>
            <a:r>
              <a:rPr lang="en"/>
              <a:t> </a:t>
            </a:r>
            <a:r>
              <a:rPr lang="en"/>
              <a:t>sales and productivity go up. Online, March 2018.</a:t>
            </a:r>
            <a:endParaRPr/>
          </a:p>
          <a:p>
            <a:pPr indent="-313055" lvl="0" marL="457200" rtl="0" algn="l">
              <a:spcBef>
                <a:spcPts val="0"/>
              </a:spcBef>
              <a:spcAft>
                <a:spcPts val="0"/>
              </a:spcAft>
              <a:buSzPct val="100000"/>
              <a:buAutoNum type="arabicPeriod"/>
            </a:pPr>
            <a:r>
              <a:rPr lang="en"/>
              <a:t>Inga Usher, Peter Hellyer, Keng Siang Lee, Robert Leech, Adam Hampshire, Alexander Alamri, and Aswin Chari.</a:t>
            </a:r>
            <a:r>
              <a:rPr lang="en"/>
              <a:t> </a:t>
            </a:r>
            <a:r>
              <a:rPr lang="en"/>
              <a:t>“It’s not rocket science” and “It’s not brain surgery”—“It’s a walk in the park”: prospective comparative</a:t>
            </a:r>
            <a:r>
              <a:rPr lang="en"/>
              <a:t> </a:t>
            </a:r>
            <a:r>
              <a:rPr lang="en"/>
              <a:t>study. BMJ, 375, November 2021.</a:t>
            </a:r>
            <a:endParaRPr/>
          </a:p>
          <a:p>
            <a:pPr indent="-313055" lvl="0" marL="457200" rtl="0" algn="l">
              <a:spcBef>
                <a:spcPts val="0"/>
              </a:spcBef>
              <a:spcAft>
                <a:spcPts val="0"/>
              </a:spcAft>
              <a:buSzPct val="100000"/>
              <a:buAutoNum type="arabicPeriod"/>
            </a:pPr>
            <a:r>
              <a:rPr lang="en"/>
              <a:t>Amanda Blackwelder, Mikhail Hoskins, and Larissa Huber. Effect of inadequate sleep on frequent mental</a:t>
            </a:r>
            <a:r>
              <a:rPr lang="en"/>
              <a:t> </a:t>
            </a:r>
            <a:r>
              <a:rPr lang="en"/>
              <a:t>distress. Online, June 2021.</a:t>
            </a:r>
            <a:endParaRPr/>
          </a:p>
          <a:p>
            <a:pPr indent="-313055" lvl="0" marL="457200" rtl="0" algn="l">
              <a:spcBef>
                <a:spcPts val="0"/>
              </a:spcBef>
              <a:spcAft>
                <a:spcPts val="0"/>
              </a:spcAft>
              <a:buSzPct val="100000"/>
              <a:buAutoNum type="arabicPeriod"/>
            </a:pPr>
            <a:r>
              <a:rPr lang="en"/>
              <a:t>Lauren Garforth. Could sleep be the most powerful performance-enhancing drug? Online, May 2019.</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18"/>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l">
              <a:spcBef>
                <a:spcPts val="0"/>
              </a:spcBef>
              <a:spcAft>
                <a:spcPts val="0"/>
              </a:spcAft>
              <a:buNone/>
            </a:pPr>
            <a:r>
              <a:rPr lang="en"/>
              <a:t>Resources for This Presentation</a:t>
            </a:r>
            <a:endParaRPr/>
          </a:p>
        </p:txBody>
      </p:sp>
      <p:sp>
        <p:nvSpPr>
          <p:cNvPr id="119" name="Google Shape;119;p18"/>
          <p:cNvSpPr txBox="1"/>
          <p:nvPr>
            <p:ph idx="1" type="body"/>
          </p:nvPr>
        </p:nvSpPr>
        <p:spPr>
          <a:xfrm>
            <a:off x="284250" y="1200150"/>
            <a:ext cx="5506800" cy="3577800"/>
          </a:xfrm>
          <a:prstGeom prst="rect">
            <a:avLst/>
          </a:prstGeom>
        </p:spPr>
        <p:txBody>
          <a:bodyPr anchorCtr="0" anchor="t" bIns="45700" lIns="91425" spcFirstLastPara="1" rIns="91425" wrap="square" tIns="45700">
            <a:normAutofit fontScale="62500" lnSpcReduction="10000"/>
          </a:bodyPr>
          <a:lstStyle/>
          <a:p>
            <a:pPr indent="0" lvl="0" marL="0" rtl="0" algn="l">
              <a:spcBef>
                <a:spcPts val="560"/>
              </a:spcBef>
              <a:spcAft>
                <a:spcPts val="0"/>
              </a:spcAft>
              <a:buNone/>
            </a:pPr>
            <a:r>
              <a:rPr b="1" lang="en"/>
              <a:t>Justin’s Website: </a:t>
            </a:r>
            <a:r>
              <a:rPr lang="en" u="sng">
                <a:solidFill>
                  <a:schemeClr val="hlink"/>
                </a:solidFill>
                <a:hlinkClick r:id="rId3"/>
              </a:rPr>
              <a:t>JustinRittenhousePhD.com</a:t>
            </a:r>
            <a:endParaRPr/>
          </a:p>
          <a:p>
            <a:pPr indent="-339725" lvl="0" marL="457200" rtl="0" algn="l">
              <a:spcBef>
                <a:spcPts val="560"/>
              </a:spcBef>
              <a:spcAft>
                <a:spcPts val="0"/>
              </a:spcAft>
              <a:buSzPct val="100000"/>
              <a:buChar char="•"/>
            </a:pPr>
            <a:r>
              <a:rPr lang="en"/>
              <a:t>Contact me with any questions</a:t>
            </a:r>
            <a:endParaRPr/>
          </a:p>
          <a:p>
            <a:pPr indent="-339725" lvl="0" marL="457200" rtl="0" algn="l">
              <a:spcBef>
                <a:spcPts val="560"/>
              </a:spcBef>
              <a:spcAft>
                <a:spcPts val="0"/>
              </a:spcAft>
              <a:buSzPct val="100000"/>
              <a:buChar char="•"/>
            </a:pPr>
            <a:r>
              <a:rPr lang="en"/>
              <a:t>Sign up for my mailing list to stay up to date</a:t>
            </a:r>
            <a:endParaRPr/>
          </a:p>
          <a:p>
            <a:pPr indent="0" lvl="0" marL="0" rtl="0" algn="l">
              <a:spcBef>
                <a:spcPts val="560"/>
              </a:spcBef>
              <a:spcAft>
                <a:spcPts val="0"/>
              </a:spcAft>
              <a:buNone/>
            </a:pPr>
            <a:r>
              <a:t/>
            </a:r>
            <a:endParaRPr/>
          </a:p>
          <a:p>
            <a:pPr indent="0" lvl="0" marL="0" rtl="0" algn="l">
              <a:spcBef>
                <a:spcPts val="560"/>
              </a:spcBef>
              <a:spcAft>
                <a:spcPts val="0"/>
              </a:spcAft>
              <a:buNone/>
            </a:pPr>
            <a:r>
              <a:rPr b="1" lang="en"/>
              <a:t>Justin’s LinkedIn: </a:t>
            </a:r>
            <a:r>
              <a:rPr lang="en" u="sng">
                <a:solidFill>
                  <a:schemeClr val="hlink"/>
                </a:solidFill>
                <a:hlinkClick r:id="rId4"/>
              </a:rPr>
              <a:t>linkedin.com/in/justin-rittenhouse-phd</a:t>
            </a:r>
            <a:endParaRPr/>
          </a:p>
          <a:p>
            <a:pPr indent="-339725" lvl="0" marL="457200" rtl="0" algn="l">
              <a:spcBef>
                <a:spcPts val="560"/>
              </a:spcBef>
              <a:spcAft>
                <a:spcPts val="0"/>
              </a:spcAft>
              <a:buSzPct val="100000"/>
              <a:buChar char="•"/>
            </a:pPr>
            <a:r>
              <a:rPr lang="en"/>
              <a:t>Connect</a:t>
            </a:r>
            <a:r>
              <a:rPr lang="en"/>
              <a:t> with me on LinkedIn</a:t>
            </a:r>
            <a:endParaRPr/>
          </a:p>
          <a:p>
            <a:pPr indent="-339725" lvl="0" marL="457200" rtl="0" algn="l">
              <a:spcBef>
                <a:spcPts val="560"/>
              </a:spcBef>
              <a:spcAft>
                <a:spcPts val="0"/>
              </a:spcAft>
              <a:buSzPct val="100000"/>
              <a:buChar char="•"/>
            </a:pPr>
            <a:r>
              <a:rPr lang="en"/>
              <a:t>Explore my background, experience, and work</a:t>
            </a:r>
            <a:endParaRPr/>
          </a:p>
          <a:p>
            <a:pPr indent="0" lvl="0" marL="342900" rtl="0" algn="l">
              <a:spcBef>
                <a:spcPts val="560"/>
              </a:spcBef>
              <a:spcAft>
                <a:spcPts val="0"/>
              </a:spcAft>
              <a:buNone/>
            </a:pPr>
            <a:r>
              <a:t/>
            </a:r>
            <a:endParaRPr/>
          </a:p>
          <a:p>
            <a:pPr indent="0" lvl="0" marL="0" rtl="0" algn="ctr">
              <a:spcBef>
                <a:spcPts val="560"/>
              </a:spcBef>
              <a:spcAft>
                <a:spcPts val="0"/>
              </a:spcAft>
              <a:buNone/>
            </a:pPr>
            <a:r>
              <a:rPr b="1" lang="en"/>
              <a:t>Links to My Book:</a:t>
            </a:r>
            <a:endParaRPr b="1"/>
          </a:p>
          <a:p>
            <a:pPr indent="0" lvl="0" marL="0" rtl="0" algn="ctr">
              <a:spcBef>
                <a:spcPts val="560"/>
              </a:spcBef>
              <a:spcAft>
                <a:spcPts val="0"/>
              </a:spcAft>
              <a:buNone/>
            </a:pPr>
            <a:r>
              <a:rPr lang="en" u="sng">
                <a:solidFill>
                  <a:schemeClr val="hlink"/>
                </a:solidFill>
                <a:hlinkClick r:id="rId5"/>
              </a:rPr>
              <a:t>Amazon</a:t>
            </a:r>
            <a:endParaRPr/>
          </a:p>
          <a:p>
            <a:pPr indent="0" lvl="0" marL="0" rtl="0" algn="ctr">
              <a:spcBef>
                <a:spcPts val="560"/>
              </a:spcBef>
              <a:spcAft>
                <a:spcPts val="0"/>
              </a:spcAft>
              <a:buNone/>
            </a:pPr>
            <a:r>
              <a:rPr lang="en" u="sng">
                <a:solidFill>
                  <a:schemeClr val="hlink"/>
                </a:solidFill>
                <a:hlinkClick r:id="rId6"/>
              </a:rPr>
              <a:t>Barnes &amp; Noble</a:t>
            </a:r>
            <a:endParaRPr/>
          </a:p>
        </p:txBody>
      </p:sp>
      <p:pic>
        <p:nvPicPr>
          <p:cNvPr id="120" name="Google Shape;120;p18"/>
          <p:cNvPicPr preferRelativeResize="0"/>
          <p:nvPr/>
        </p:nvPicPr>
        <p:blipFill>
          <a:blip r:embed="rId7">
            <a:alphaModFix/>
          </a:blip>
          <a:stretch>
            <a:fillRect/>
          </a:stretch>
        </p:blipFill>
        <p:spPr>
          <a:xfrm>
            <a:off x="5891926" y="800751"/>
            <a:ext cx="2794875" cy="41933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19"/>
          <p:cNvSpPr txBox="1"/>
          <p:nvPr>
            <p:ph type="title"/>
          </p:nvPr>
        </p:nvSpPr>
        <p:spPr>
          <a:xfrm>
            <a:off x="457200" y="1704"/>
            <a:ext cx="8229600" cy="6858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SzPts val="990"/>
              <a:buNone/>
            </a:pPr>
            <a:r>
              <a:rPr lang="en" sz="3560"/>
              <a:t>Everyone Struggles More Than You Think</a:t>
            </a:r>
            <a:endParaRPr sz="3560"/>
          </a:p>
        </p:txBody>
      </p:sp>
      <p:sp>
        <p:nvSpPr>
          <p:cNvPr id="126" name="Google Shape;126;p19"/>
          <p:cNvSpPr txBox="1"/>
          <p:nvPr>
            <p:ph idx="1" type="body"/>
          </p:nvPr>
        </p:nvSpPr>
        <p:spPr>
          <a:xfrm>
            <a:off x="457200" y="1649475"/>
            <a:ext cx="4038600" cy="2945100"/>
          </a:xfrm>
          <a:prstGeom prst="rect">
            <a:avLst/>
          </a:prstGeom>
        </p:spPr>
        <p:txBody>
          <a:bodyPr anchorCtr="0" anchor="t" bIns="45700" lIns="91425" spcFirstLastPara="1" rIns="91425" wrap="square" tIns="45700">
            <a:normAutofit/>
          </a:bodyPr>
          <a:lstStyle/>
          <a:p>
            <a:pPr indent="0" lvl="0" marL="0" rtl="0" algn="ctr">
              <a:lnSpc>
                <a:spcPct val="80000"/>
              </a:lnSpc>
              <a:spcBef>
                <a:spcPts val="560"/>
              </a:spcBef>
              <a:spcAft>
                <a:spcPts val="0"/>
              </a:spcAft>
              <a:buNone/>
            </a:pPr>
            <a:r>
              <a:rPr b="1" lang="en" sz="1750"/>
              <a:t>You are not alone</a:t>
            </a:r>
            <a:endParaRPr b="1" sz="1750"/>
          </a:p>
          <a:p>
            <a:pPr indent="-339725" lvl="0" marL="457200" rtl="0" algn="l">
              <a:lnSpc>
                <a:spcPct val="80000"/>
              </a:lnSpc>
              <a:spcBef>
                <a:spcPts val="300"/>
              </a:spcBef>
              <a:spcAft>
                <a:spcPts val="0"/>
              </a:spcAft>
              <a:buSzPts val="1750"/>
              <a:buChar char="❖"/>
            </a:pPr>
            <a:r>
              <a:rPr lang="en" sz="1750"/>
              <a:t>E</a:t>
            </a:r>
            <a:r>
              <a:rPr lang="en" sz="1750"/>
              <a:t>veryone has strengths and struggles</a:t>
            </a:r>
            <a:endParaRPr sz="1750"/>
          </a:p>
          <a:p>
            <a:pPr indent="-339725" lvl="0" marL="457200" rtl="0" algn="l">
              <a:lnSpc>
                <a:spcPct val="80000"/>
              </a:lnSpc>
              <a:spcBef>
                <a:spcPts val="0"/>
              </a:spcBef>
              <a:spcAft>
                <a:spcPts val="0"/>
              </a:spcAft>
              <a:buSzPts val="1750"/>
              <a:buChar char="❖"/>
            </a:pPr>
            <a:r>
              <a:rPr lang="en" sz="1750"/>
              <a:t>Experience helps, but doubt never fully disappears</a:t>
            </a:r>
            <a:endParaRPr sz="1750"/>
          </a:p>
          <a:p>
            <a:pPr indent="-339725" lvl="0" marL="457200" rtl="0" algn="l">
              <a:lnSpc>
                <a:spcPct val="80000"/>
              </a:lnSpc>
              <a:spcBef>
                <a:spcPts val="0"/>
              </a:spcBef>
              <a:spcAft>
                <a:spcPts val="0"/>
              </a:spcAft>
              <a:buSzPts val="1750"/>
              <a:buChar char="❖"/>
            </a:pPr>
            <a:r>
              <a:rPr lang="en" sz="1750"/>
              <a:t>Even now, I still have doubts</a:t>
            </a:r>
            <a:endParaRPr sz="1750"/>
          </a:p>
          <a:p>
            <a:pPr indent="0" lvl="0" marL="0" rtl="0" algn="ctr">
              <a:lnSpc>
                <a:spcPct val="80000"/>
              </a:lnSpc>
              <a:spcBef>
                <a:spcPts val="560"/>
              </a:spcBef>
              <a:spcAft>
                <a:spcPts val="0"/>
              </a:spcAft>
              <a:buNone/>
            </a:pPr>
            <a:r>
              <a:t/>
            </a:r>
            <a:endParaRPr sz="1750"/>
          </a:p>
          <a:p>
            <a:pPr indent="0" lvl="0" marL="0" rtl="0" algn="l">
              <a:lnSpc>
                <a:spcPct val="80000"/>
              </a:lnSpc>
              <a:spcBef>
                <a:spcPts val="560"/>
              </a:spcBef>
              <a:spcAft>
                <a:spcPts val="0"/>
              </a:spcAft>
              <a:buNone/>
            </a:pPr>
            <a:r>
              <a:t/>
            </a:r>
            <a:endParaRPr sz="1750"/>
          </a:p>
          <a:p>
            <a:pPr indent="0" lvl="0" marL="0" rtl="0" algn="ctr">
              <a:lnSpc>
                <a:spcPct val="80000"/>
              </a:lnSpc>
              <a:spcBef>
                <a:spcPts val="560"/>
              </a:spcBef>
              <a:spcAft>
                <a:spcPts val="0"/>
              </a:spcAft>
              <a:buNone/>
            </a:pPr>
            <a:r>
              <a:rPr b="1" lang="en" sz="1750"/>
              <a:t>A life with no risk leads to poverty – financially, emotionally, and spiritually.</a:t>
            </a:r>
            <a:endParaRPr b="1" sz="1750"/>
          </a:p>
        </p:txBody>
      </p:sp>
      <p:sp>
        <p:nvSpPr>
          <p:cNvPr id="127" name="Google Shape;127;p19"/>
          <p:cNvSpPr txBox="1"/>
          <p:nvPr/>
        </p:nvSpPr>
        <p:spPr>
          <a:xfrm>
            <a:off x="457200" y="924925"/>
            <a:ext cx="8229600" cy="61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700">
                <a:solidFill>
                  <a:schemeClr val="dk1"/>
                </a:solidFill>
                <a:latin typeface="Calibri"/>
                <a:ea typeface="Calibri"/>
                <a:cs typeface="Calibri"/>
                <a:sym typeface="Calibri"/>
              </a:rPr>
              <a:t>About 70% of people experience impostor syndrome at some point in their lives.</a:t>
            </a:r>
            <a:r>
              <a:rPr b="1" baseline="30000" lang="en" sz="1700">
                <a:solidFill>
                  <a:schemeClr val="dk1"/>
                </a:solidFill>
                <a:latin typeface="Calibri"/>
                <a:ea typeface="Calibri"/>
                <a:cs typeface="Calibri"/>
                <a:sym typeface="Calibri"/>
              </a:rPr>
              <a:t>1</a:t>
            </a:r>
            <a:endParaRPr b="1" baseline="30000" sz="1700">
              <a:solidFill>
                <a:schemeClr val="dk1"/>
              </a:solidFill>
              <a:latin typeface="Calibri"/>
              <a:ea typeface="Calibri"/>
              <a:cs typeface="Calibri"/>
              <a:sym typeface="Calibri"/>
            </a:endParaRPr>
          </a:p>
        </p:txBody>
      </p:sp>
      <p:sp>
        <p:nvSpPr>
          <p:cNvPr id="128" name="Google Shape;128;p19"/>
          <p:cNvSpPr txBox="1"/>
          <p:nvPr>
            <p:ph idx="2" type="body"/>
          </p:nvPr>
        </p:nvSpPr>
        <p:spPr>
          <a:xfrm>
            <a:off x="4648200" y="1538425"/>
            <a:ext cx="4038600" cy="3056100"/>
          </a:xfrm>
          <a:prstGeom prst="rect">
            <a:avLst/>
          </a:prstGeom>
        </p:spPr>
        <p:txBody>
          <a:bodyPr anchorCtr="0" anchor="t" bIns="45700" lIns="91425" spcFirstLastPara="1" rIns="91425" wrap="square" tIns="45700">
            <a:normAutofit fontScale="62500" lnSpcReduction="10000"/>
          </a:bodyPr>
          <a:lstStyle/>
          <a:p>
            <a:pPr indent="0" lvl="0" marL="0" rtl="0" algn="ctr">
              <a:spcBef>
                <a:spcPts val="560"/>
              </a:spcBef>
              <a:spcAft>
                <a:spcPts val="0"/>
              </a:spcAft>
              <a:buNone/>
            </a:pPr>
            <a:r>
              <a:rPr b="1" lang="en"/>
              <a:t>Stop</a:t>
            </a:r>
            <a:endParaRPr b="1"/>
          </a:p>
          <a:p>
            <a:pPr indent="-339725" lvl="0" marL="457200" rtl="0" algn="l">
              <a:spcBef>
                <a:spcPts val="300"/>
              </a:spcBef>
              <a:spcAft>
                <a:spcPts val="0"/>
              </a:spcAft>
              <a:buSzPct val="100000"/>
              <a:buChar char="❖"/>
            </a:pPr>
            <a:r>
              <a:rPr lang="en"/>
              <a:t>Talking yourself out of success</a:t>
            </a:r>
            <a:endParaRPr/>
          </a:p>
          <a:p>
            <a:pPr indent="-339725" lvl="0" marL="457200" rtl="0" algn="l">
              <a:spcBef>
                <a:spcPts val="0"/>
              </a:spcBef>
              <a:spcAft>
                <a:spcPts val="0"/>
              </a:spcAft>
              <a:buSzPct val="100000"/>
              <a:buChar char="❖"/>
            </a:pPr>
            <a:r>
              <a:rPr lang="en"/>
              <a:t>Letting others talk you out of success</a:t>
            </a:r>
            <a:endParaRPr/>
          </a:p>
          <a:p>
            <a:pPr indent="-339725" lvl="0" marL="457200" rtl="0" algn="l">
              <a:spcBef>
                <a:spcPts val="0"/>
              </a:spcBef>
              <a:spcAft>
                <a:spcPts val="0"/>
              </a:spcAft>
              <a:buSzPct val="100000"/>
              <a:buChar char="❖"/>
            </a:pPr>
            <a:r>
              <a:rPr lang="en"/>
              <a:t>Making excuses</a:t>
            </a:r>
            <a:endParaRPr/>
          </a:p>
          <a:p>
            <a:pPr indent="-339725" lvl="0" marL="457200" rtl="0" algn="l">
              <a:spcBef>
                <a:spcPts val="0"/>
              </a:spcBef>
              <a:spcAft>
                <a:spcPts val="0"/>
              </a:spcAft>
              <a:buSzPct val="100000"/>
              <a:buChar char="❖"/>
            </a:pPr>
            <a:r>
              <a:rPr lang="en"/>
              <a:t>Choosing the easy way out</a:t>
            </a:r>
            <a:endParaRPr/>
          </a:p>
          <a:p>
            <a:pPr indent="-339725" lvl="0" marL="457200" rtl="0" algn="l">
              <a:spcBef>
                <a:spcPts val="0"/>
              </a:spcBef>
              <a:spcAft>
                <a:spcPts val="0"/>
              </a:spcAft>
              <a:buSzPct val="100000"/>
              <a:buChar char="❖"/>
            </a:pPr>
            <a:r>
              <a:rPr lang="en"/>
              <a:t>Letting fear control your life</a:t>
            </a:r>
            <a:endParaRPr/>
          </a:p>
          <a:p>
            <a:pPr indent="0" lvl="0" marL="0" rtl="0" algn="ctr">
              <a:spcBef>
                <a:spcPts val="800"/>
              </a:spcBef>
              <a:spcAft>
                <a:spcPts val="0"/>
              </a:spcAft>
              <a:buNone/>
            </a:pPr>
            <a:r>
              <a:rPr b="1" lang="en"/>
              <a:t>Start</a:t>
            </a:r>
            <a:endParaRPr b="1"/>
          </a:p>
          <a:p>
            <a:pPr indent="-339725" lvl="0" marL="457200" rtl="0" algn="l">
              <a:spcBef>
                <a:spcPts val="300"/>
              </a:spcBef>
              <a:spcAft>
                <a:spcPts val="0"/>
              </a:spcAft>
              <a:buSzPct val="100000"/>
              <a:buChar char="❖"/>
            </a:pPr>
            <a:r>
              <a:rPr lang="en"/>
              <a:t>Doing</a:t>
            </a:r>
            <a:endParaRPr/>
          </a:p>
          <a:p>
            <a:pPr indent="-339725" lvl="0" marL="457200" rtl="0" algn="l">
              <a:spcBef>
                <a:spcPts val="0"/>
              </a:spcBef>
              <a:spcAft>
                <a:spcPts val="0"/>
              </a:spcAft>
              <a:buSzPct val="100000"/>
              <a:buChar char="❖"/>
            </a:pPr>
            <a:r>
              <a:rPr lang="en"/>
              <a:t>Trying</a:t>
            </a:r>
            <a:endParaRPr/>
          </a:p>
          <a:p>
            <a:pPr indent="-339725" lvl="0" marL="457200" rtl="0" algn="l">
              <a:spcBef>
                <a:spcPts val="0"/>
              </a:spcBef>
              <a:spcAft>
                <a:spcPts val="0"/>
              </a:spcAft>
              <a:buSzPct val="100000"/>
              <a:buChar char="❖"/>
            </a:pPr>
            <a:r>
              <a:rPr lang="en"/>
              <a:t>Failing</a:t>
            </a:r>
            <a:endParaRPr/>
          </a:p>
          <a:p>
            <a:pPr indent="-339725" lvl="0" marL="457200" rtl="0" algn="l">
              <a:spcBef>
                <a:spcPts val="0"/>
              </a:spcBef>
              <a:spcAft>
                <a:spcPts val="0"/>
              </a:spcAft>
              <a:buSzPct val="100000"/>
              <a:buChar char="❖"/>
            </a:pPr>
            <a:r>
              <a:rPr lang="en"/>
              <a:t>Trying again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0"/>
          <p:cNvSpPr txBox="1"/>
          <p:nvPr/>
        </p:nvSpPr>
        <p:spPr>
          <a:xfrm>
            <a:off x="1087375" y="773050"/>
            <a:ext cx="6400800" cy="2185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 sz="3400">
                <a:solidFill>
                  <a:srgbClr val="FFFFFF"/>
                </a:solidFill>
                <a:latin typeface="Montserrat"/>
                <a:ea typeface="Montserrat"/>
                <a:cs typeface="Montserrat"/>
                <a:sym typeface="Montserrat"/>
              </a:rPr>
              <a:t>“Someone’s opinion of you does not have to become your reality.” </a:t>
            </a:r>
            <a:endParaRPr i="1" sz="3400">
              <a:solidFill>
                <a:srgbClr val="FFFFFF"/>
              </a:solidFill>
              <a:latin typeface="Montserrat"/>
              <a:ea typeface="Montserrat"/>
              <a:cs typeface="Montserrat"/>
              <a:sym typeface="Montserrat"/>
            </a:endParaRPr>
          </a:p>
          <a:p>
            <a:pPr indent="0" lvl="0" marL="0" marR="0" rtl="0" algn="r">
              <a:spcBef>
                <a:spcPts val="0"/>
              </a:spcBef>
              <a:spcAft>
                <a:spcPts val="0"/>
              </a:spcAft>
              <a:buNone/>
            </a:pPr>
            <a:r>
              <a:rPr i="1" lang="en" sz="3400">
                <a:solidFill>
                  <a:srgbClr val="FFFFFF"/>
                </a:solidFill>
                <a:latin typeface="Montserrat"/>
                <a:ea typeface="Montserrat"/>
                <a:cs typeface="Montserrat"/>
                <a:sym typeface="Montserrat"/>
              </a:rPr>
              <a:t>- Les Brown</a:t>
            </a:r>
            <a:endParaRPr i="1" sz="3400">
              <a:solidFill>
                <a:srgbClr val="FFFFFF"/>
              </a:solidFill>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1"/>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
              <a:t>C</a:t>
            </a:r>
            <a:r>
              <a:rPr lang="en"/>
              <a:t>hapter</a:t>
            </a:r>
            <a:r>
              <a:rPr lang="en"/>
              <a:t> 1: </a:t>
            </a:r>
            <a:r>
              <a:rPr lang="en"/>
              <a:t>Introduction</a:t>
            </a:r>
            <a:endParaRPr/>
          </a:p>
        </p:txBody>
      </p:sp>
      <p:sp>
        <p:nvSpPr>
          <p:cNvPr id="139" name="Google Shape;139;p21"/>
          <p:cNvSpPr txBox="1"/>
          <p:nvPr>
            <p:ph idx="1" type="body"/>
          </p:nvPr>
        </p:nvSpPr>
        <p:spPr>
          <a:xfrm>
            <a:off x="457200" y="1200150"/>
            <a:ext cx="4038600" cy="3394500"/>
          </a:xfrm>
          <a:prstGeom prst="rect">
            <a:avLst/>
          </a:prstGeom>
        </p:spPr>
        <p:txBody>
          <a:bodyPr anchorCtr="0" anchor="t" bIns="45700" lIns="91425" spcFirstLastPara="1" rIns="91425" wrap="square" tIns="45700">
            <a:normAutofit/>
          </a:bodyPr>
          <a:lstStyle/>
          <a:p>
            <a:pPr indent="0" lvl="0" marL="0" rtl="0" algn="ctr">
              <a:spcBef>
                <a:spcPts val="1200"/>
              </a:spcBef>
              <a:spcAft>
                <a:spcPts val="0"/>
              </a:spcAft>
              <a:buClr>
                <a:schemeClr val="dk1"/>
              </a:buClr>
              <a:buSzPts val="1100"/>
              <a:buFont typeface="Arial"/>
              <a:buNone/>
            </a:pPr>
            <a:r>
              <a:rPr b="1" lang="en" sz="1400"/>
              <a:t>Background</a:t>
            </a:r>
            <a:endParaRPr b="1" sz="1400"/>
          </a:p>
          <a:p>
            <a:pPr indent="-317500" lvl="0" marL="457200" rtl="0" algn="l">
              <a:spcBef>
                <a:spcPts val="200"/>
              </a:spcBef>
              <a:spcAft>
                <a:spcPts val="0"/>
              </a:spcAft>
              <a:buSzPts val="1400"/>
              <a:buChar char="❖"/>
            </a:pPr>
            <a:r>
              <a:rPr lang="en" sz="1400"/>
              <a:t>I was not an outstanding high school student</a:t>
            </a:r>
            <a:endParaRPr sz="1400"/>
          </a:p>
          <a:p>
            <a:pPr indent="-317500" lvl="0" marL="457200" rtl="0" algn="l">
              <a:spcBef>
                <a:spcPts val="200"/>
              </a:spcBef>
              <a:spcAft>
                <a:spcPts val="0"/>
              </a:spcAft>
              <a:buSzPts val="1400"/>
              <a:buChar char="❖"/>
            </a:pPr>
            <a:r>
              <a:rPr lang="en" sz="1400"/>
              <a:t>I knew I could not stock groceries forever</a:t>
            </a:r>
            <a:endParaRPr sz="1400"/>
          </a:p>
          <a:p>
            <a:pPr indent="0" lvl="0" marL="0" rtl="0" algn="ctr">
              <a:spcBef>
                <a:spcPts val="1200"/>
              </a:spcBef>
              <a:spcAft>
                <a:spcPts val="0"/>
              </a:spcAft>
              <a:buNone/>
            </a:pPr>
            <a:r>
              <a:rPr b="1" lang="en" sz="1400"/>
              <a:t>Why this book exists</a:t>
            </a:r>
            <a:endParaRPr b="1" sz="1400"/>
          </a:p>
          <a:p>
            <a:pPr indent="-317500" lvl="0" marL="457200" rtl="0" algn="l">
              <a:spcBef>
                <a:spcPts val="200"/>
              </a:spcBef>
              <a:spcAft>
                <a:spcPts val="0"/>
              </a:spcAft>
              <a:buSzPts val="1400"/>
              <a:buChar char="❖"/>
            </a:pPr>
            <a:r>
              <a:rPr lang="en" sz="1400"/>
              <a:t>To support current and future STEM majors</a:t>
            </a:r>
            <a:endParaRPr sz="1400"/>
          </a:p>
          <a:p>
            <a:pPr indent="-317500" lvl="1" marL="914400" rtl="0" algn="l">
              <a:spcBef>
                <a:spcPts val="200"/>
              </a:spcBef>
              <a:spcAft>
                <a:spcPts val="0"/>
              </a:spcAft>
              <a:buSzPts val="1400"/>
              <a:buChar char="➢"/>
            </a:pPr>
            <a:r>
              <a:rPr lang="en" sz="1400"/>
              <a:t>For high school, college, and non-traditional students</a:t>
            </a:r>
            <a:endParaRPr sz="1400"/>
          </a:p>
          <a:p>
            <a:pPr indent="0" lvl="0" marL="0" rtl="0" algn="ctr">
              <a:spcBef>
                <a:spcPts val="1200"/>
              </a:spcBef>
              <a:spcAft>
                <a:spcPts val="0"/>
              </a:spcAft>
              <a:buNone/>
            </a:pPr>
            <a:r>
              <a:rPr b="1" lang="en" sz="1400"/>
              <a:t>Key message for this chapter</a:t>
            </a:r>
            <a:endParaRPr b="1" sz="1400"/>
          </a:p>
          <a:p>
            <a:pPr indent="-317500" lvl="0" marL="457200" rtl="0" algn="l">
              <a:spcBef>
                <a:spcPts val="200"/>
              </a:spcBef>
              <a:spcAft>
                <a:spcPts val="0"/>
              </a:spcAft>
              <a:buSzPts val="1400"/>
              <a:buChar char="❖"/>
            </a:pPr>
            <a:r>
              <a:rPr lang="en" sz="1400"/>
              <a:t>There is no </a:t>
            </a:r>
            <a:r>
              <a:rPr lang="en" sz="1400"/>
              <a:t>timeline </a:t>
            </a:r>
            <a:r>
              <a:rPr lang="en" sz="1400"/>
              <a:t>on a degree</a:t>
            </a:r>
            <a:endParaRPr sz="1400"/>
          </a:p>
          <a:p>
            <a:pPr indent="-317500" lvl="1" marL="914400" rtl="0" algn="l">
              <a:spcBef>
                <a:spcPts val="200"/>
              </a:spcBef>
              <a:spcAft>
                <a:spcPts val="0"/>
              </a:spcAft>
              <a:buSzPts val="1400"/>
              <a:buChar char="➢"/>
            </a:pPr>
            <a:r>
              <a:rPr lang="en" sz="1400"/>
              <a:t>No one checks how long it took</a:t>
            </a:r>
            <a:endParaRPr sz="1400"/>
          </a:p>
          <a:p>
            <a:pPr indent="-317500" lvl="1" marL="914400" rtl="0" algn="l">
              <a:spcBef>
                <a:spcPts val="200"/>
              </a:spcBef>
              <a:spcAft>
                <a:spcPts val="0"/>
              </a:spcAft>
              <a:buSzPts val="1400"/>
              <a:buChar char="➢"/>
            </a:pPr>
            <a:r>
              <a:rPr lang="en" sz="1400"/>
              <a:t>No one knows your full story or the challenges you faced</a:t>
            </a:r>
            <a:endParaRPr sz="2700"/>
          </a:p>
        </p:txBody>
      </p:sp>
      <p:sp>
        <p:nvSpPr>
          <p:cNvPr id="140" name="Google Shape;140;p21"/>
          <p:cNvSpPr txBox="1"/>
          <p:nvPr>
            <p:ph idx="2" type="body"/>
          </p:nvPr>
        </p:nvSpPr>
        <p:spPr>
          <a:xfrm>
            <a:off x="4648200" y="1200150"/>
            <a:ext cx="4038600" cy="3394500"/>
          </a:xfrm>
          <a:prstGeom prst="rect">
            <a:avLst/>
          </a:prstGeom>
        </p:spPr>
        <p:txBody>
          <a:bodyPr anchorCtr="0" anchor="t" bIns="45700" lIns="91425" spcFirstLastPara="1" rIns="91425" wrap="square" tIns="45700">
            <a:normAutofit/>
          </a:bodyPr>
          <a:lstStyle/>
          <a:p>
            <a:pPr indent="0" lvl="0" marL="0" rtl="0" algn="ctr">
              <a:spcBef>
                <a:spcPts val="0"/>
              </a:spcBef>
              <a:spcAft>
                <a:spcPts val="0"/>
              </a:spcAft>
              <a:buNone/>
            </a:pPr>
            <a:r>
              <a:rPr b="1" lang="en" sz="1300"/>
              <a:t>Industry experience</a:t>
            </a:r>
            <a:endParaRPr b="1" sz="1300"/>
          </a:p>
          <a:p>
            <a:pPr indent="-311150" lvl="0" marL="457200" rtl="0" algn="l">
              <a:lnSpc>
                <a:spcPct val="80000"/>
              </a:lnSpc>
              <a:spcBef>
                <a:spcPts val="200"/>
              </a:spcBef>
              <a:spcAft>
                <a:spcPts val="0"/>
              </a:spcAft>
              <a:buSzPts val="1300"/>
              <a:buChar char="❖"/>
            </a:pPr>
            <a:r>
              <a:rPr b="1" lang="en" sz="1300"/>
              <a:t>Whirlpool </a:t>
            </a:r>
            <a:r>
              <a:rPr lang="en" sz="1300"/>
              <a:t>(Fortune 500) — Engineering Analyst</a:t>
            </a:r>
            <a:endParaRPr sz="1300"/>
          </a:p>
          <a:p>
            <a:pPr indent="-311150" lvl="0" marL="457200" rtl="0" algn="l">
              <a:lnSpc>
                <a:spcPct val="80000"/>
              </a:lnSpc>
              <a:spcBef>
                <a:spcPts val="200"/>
              </a:spcBef>
              <a:spcAft>
                <a:spcPts val="0"/>
              </a:spcAft>
              <a:buSzPts val="1300"/>
              <a:buChar char="❖"/>
            </a:pPr>
            <a:r>
              <a:rPr b="1" lang="en" sz="1300"/>
              <a:t>J. Rettenmaier USA</a:t>
            </a:r>
            <a:r>
              <a:rPr lang="en" sz="1300"/>
              <a:t> — Process Engineer</a:t>
            </a:r>
            <a:endParaRPr sz="1300"/>
          </a:p>
          <a:p>
            <a:pPr indent="-311150" lvl="0" marL="457200" rtl="0" algn="l">
              <a:lnSpc>
                <a:spcPct val="80000"/>
              </a:lnSpc>
              <a:spcBef>
                <a:spcPts val="200"/>
              </a:spcBef>
              <a:spcAft>
                <a:spcPts val="0"/>
              </a:spcAft>
              <a:buSzPts val="1300"/>
              <a:buChar char="❖"/>
            </a:pPr>
            <a:r>
              <a:rPr b="1" lang="en" sz="1300"/>
              <a:t>Glassmaster Controls</a:t>
            </a:r>
            <a:r>
              <a:rPr lang="en" sz="1300"/>
              <a:t> — Engineering Manager; Project Design Engineer</a:t>
            </a:r>
            <a:endParaRPr sz="1300"/>
          </a:p>
          <a:p>
            <a:pPr indent="-311150" lvl="0" marL="457200" rtl="0" algn="l">
              <a:lnSpc>
                <a:spcPct val="80000"/>
              </a:lnSpc>
              <a:spcBef>
                <a:spcPts val="200"/>
              </a:spcBef>
              <a:spcAft>
                <a:spcPts val="0"/>
              </a:spcAft>
              <a:buSzPts val="1300"/>
              <a:buChar char="❖"/>
            </a:pPr>
            <a:r>
              <a:rPr b="1" lang="en" sz="1300"/>
              <a:t>Denso</a:t>
            </a:r>
            <a:r>
              <a:rPr lang="en" sz="1300"/>
              <a:t> (Fortune 500) — Intern (Quality &amp; R&amp;D); Co-op (Test Lab)</a:t>
            </a:r>
            <a:endParaRPr sz="1300"/>
          </a:p>
          <a:p>
            <a:pPr indent="0" lvl="0" marL="0" rtl="0" algn="ctr">
              <a:lnSpc>
                <a:spcPct val="80000"/>
              </a:lnSpc>
              <a:spcBef>
                <a:spcPts val="1200"/>
              </a:spcBef>
              <a:spcAft>
                <a:spcPts val="0"/>
              </a:spcAft>
              <a:buNone/>
            </a:pPr>
            <a:r>
              <a:rPr b="1" lang="en" sz="1300"/>
              <a:t>Academic experience</a:t>
            </a:r>
            <a:endParaRPr b="1" sz="1300"/>
          </a:p>
          <a:p>
            <a:pPr indent="-311150" lvl="0" marL="457200" rtl="0" algn="l">
              <a:lnSpc>
                <a:spcPct val="80000"/>
              </a:lnSpc>
              <a:spcBef>
                <a:spcPts val="200"/>
              </a:spcBef>
              <a:spcAft>
                <a:spcPts val="0"/>
              </a:spcAft>
              <a:buSzPts val="1300"/>
              <a:buChar char="❖"/>
            </a:pPr>
            <a:r>
              <a:rPr b="1" lang="en" sz="1300"/>
              <a:t>WMU </a:t>
            </a:r>
            <a:r>
              <a:rPr lang="en" sz="1300"/>
              <a:t>— Part-Time Instructor</a:t>
            </a:r>
            <a:endParaRPr sz="1300"/>
          </a:p>
          <a:p>
            <a:pPr indent="-311150" lvl="0" marL="457200" rtl="0" algn="l">
              <a:lnSpc>
                <a:spcPct val="80000"/>
              </a:lnSpc>
              <a:spcBef>
                <a:spcPts val="200"/>
              </a:spcBef>
              <a:spcAft>
                <a:spcPts val="0"/>
              </a:spcAft>
              <a:buSzPts val="1300"/>
              <a:buChar char="❖"/>
            </a:pPr>
            <a:r>
              <a:rPr b="1" lang="en" sz="1300"/>
              <a:t>MVNU</a:t>
            </a:r>
            <a:r>
              <a:rPr lang="en" sz="1300"/>
              <a:t> — Assistant Professor, Mechanical Engineering</a:t>
            </a:r>
            <a:endParaRPr sz="1300"/>
          </a:p>
          <a:p>
            <a:pPr indent="-311150" lvl="0" marL="457200" rtl="0" algn="l">
              <a:lnSpc>
                <a:spcPct val="80000"/>
              </a:lnSpc>
              <a:spcBef>
                <a:spcPts val="200"/>
              </a:spcBef>
              <a:spcAft>
                <a:spcPts val="0"/>
              </a:spcAft>
              <a:buSzPts val="1300"/>
              <a:buChar char="❖"/>
            </a:pPr>
            <a:r>
              <a:rPr b="1" lang="en" sz="1300"/>
              <a:t>WMU</a:t>
            </a:r>
            <a:r>
              <a:rPr lang="en" sz="1300"/>
              <a:t> — Graduate Research &amp; Teaching Assistant</a:t>
            </a:r>
            <a:br>
              <a:rPr lang="en" sz="1300"/>
            </a:br>
            <a:endParaRPr sz="1300"/>
          </a:p>
          <a:p>
            <a:pPr indent="0" lvl="0" marL="0" rtl="0" algn="ctr">
              <a:lnSpc>
                <a:spcPct val="80000"/>
              </a:lnSpc>
              <a:spcBef>
                <a:spcPts val="200"/>
              </a:spcBef>
              <a:spcAft>
                <a:spcPts val="0"/>
              </a:spcAft>
              <a:buNone/>
            </a:pPr>
            <a:r>
              <a:rPr b="1" lang="en" sz="1300"/>
              <a:t>Education</a:t>
            </a:r>
            <a:endParaRPr b="1" sz="1300"/>
          </a:p>
          <a:p>
            <a:pPr indent="-311150" lvl="0" marL="457200" rtl="0" algn="l">
              <a:lnSpc>
                <a:spcPct val="80000"/>
              </a:lnSpc>
              <a:spcBef>
                <a:spcPts val="200"/>
              </a:spcBef>
              <a:spcAft>
                <a:spcPts val="0"/>
              </a:spcAft>
              <a:buSzPts val="1300"/>
              <a:buChar char="❖"/>
            </a:pPr>
            <a:r>
              <a:rPr b="1" lang="en" sz="1300"/>
              <a:t>PhD</a:t>
            </a:r>
            <a:r>
              <a:rPr lang="en" sz="1300"/>
              <a:t> — Mechanical Engineering, WMU</a:t>
            </a:r>
            <a:endParaRPr sz="1300"/>
          </a:p>
          <a:p>
            <a:pPr indent="-311150" lvl="0" marL="457200" rtl="0" algn="l">
              <a:lnSpc>
                <a:spcPct val="80000"/>
              </a:lnSpc>
              <a:spcBef>
                <a:spcPts val="200"/>
              </a:spcBef>
              <a:spcAft>
                <a:spcPts val="0"/>
              </a:spcAft>
              <a:buSzPts val="1300"/>
              <a:buChar char="❖"/>
            </a:pPr>
            <a:r>
              <a:rPr b="1" lang="en" sz="1300"/>
              <a:t>MS</a:t>
            </a:r>
            <a:r>
              <a:rPr lang="en" sz="1300"/>
              <a:t> — Aerospace Engineering, WMU</a:t>
            </a:r>
            <a:endParaRPr sz="1300"/>
          </a:p>
          <a:p>
            <a:pPr indent="-311150" lvl="0" marL="457200" rtl="0" algn="l">
              <a:lnSpc>
                <a:spcPct val="80000"/>
              </a:lnSpc>
              <a:spcBef>
                <a:spcPts val="200"/>
              </a:spcBef>
              <a:spcAft>
                <a:spcPts val="0"/>
              </a:spcAft>
              <a:buSzPts val="1300"/>
              <a:buChar char="❖"/>
            </a:pPr>
            <a:r>
              <a:rPr b="1" lang="en" sz="1300"/>
              <a:t>BS</a:t>
            </a:r>
            <a:r>
              <a:rPr lang="en" sz="1300"/>
              <a:t> — Aerospace Engineering, WMU</a:t>
            </a:r>
            <a:endParaRPr sz="30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2"/>
          <p:cNvSpPr txBox="1"/>
          <p:nvPr>
            <p:ph type="title"/>
          </p:nvPr>
        </p:nvSpPr>
        <p:spPr>
          <a:xfrm>
            <a:off x="457200" y="1704"/>
            <a:ext cx="8229600" cy="6858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
              <a:t>C</a:t>
            </a:r>
            <a:r>
              <a:rPr lang="en"/>
              <a:t>hapter</a:t>
            </a:r>
            <a:r>
              <a:rPr lang="en"/>
              <a:t> 2: Is College Right for You? </a:t>
            </a:r>
            <a:endParaRPr/>
          </a:p>
        </p:txBody>
      </p:sp>
      <p:sp>
        <p:nvSpPr>
          <p:cNvPr id="146" name="Google Shape;146;p22"/>
          <p:cNvSpPr txBox="1"/>
          <p:nvPr>
            <p:ph idx="1" type="body"/>
          </p:nvPr>
        </p:nvSpPr>
        <p:spPr>
          <a:xfrm>
            <a:off x="457200" y="1200150"/>
            <a:ext cx="4038600" cy="3394500"/>
          </a:xfrm>
          <a:prstGeom prst="rect">
            <a:avLst/>
          </a:prstGeom>
        </p:spPr>
        <p:txBody>
          <a:bodyPr anchorCtr="0" anchor="t" bIns="45700" lIns="91425" spcFirstLastPara="1" rIns="91425" wrap="square" tIns="45700">
            <a:normAutofit fontScale="47500" lnSpcReduction="10000"/>
          </a:bodyPr>
          <a:lstStyle/>
          <a:p>
            <a:pPr indent="0" lvl="0" marL="0" rtl="0" algn="ctr">
              <a:spcBef>
                <a:spcPts val="560"/>
              </a:spcBef>
              <a:spcAft>
                <a:spcPts val="0"/>
              </a:spcAft>
              <a:buNone/>
            </a:pPr>
            <a:r>
              <a:rPr b="1" lang="en"/>
              <a:t>Why you should go to college</a:t>
            </a:r>
            <a:endParaRPr b="1"/>
          </a:p>
          <a:p>
            <a:pPr indent="-313055" lvl="0" marL="457200" rtl="0" algn="l">
              <a:spcBef>
                <a:spcPts val="560"/>
              </a:spcBef>
              <a:spcAft>
                <a:spcPts val="0"/>
              </a:spcAft>
              <a:buSzPct val="100000"/>
              <a:buChar char="❖"/>
            </a:pPr>
            <a:r>
              <a:rPr lang="en"/>
              <a:t>STEM careers can be fun and rewarding</a:t>
            </a:r>
            <a:endParaRPr/>
          </a:p>
          <a:p>
            <a:pPr indent="-313055" lvl="0" marL="457200" rtl="0" algn="l">
              <a:spcBef>
                <a:spcPts val="0"/>
              </a:spcBef>
              <a:spcAft>
                <a:spcPts val="0"/>
              </a:spcAft>
              <a:buSzPct val="100000"/>
              <a:buChar char="❖"/>
            </a:pPr>
            <a:r>
              <a:rPr lang="en"/>
              <a:t>STEM majors have robust job markets</a:t>
            </a:r>
            <a:endParaRPr/>
          </a:p>
          <a:p>
            <a:pPr indent="-313055" lvl="0" marL="457200" rtl="0" algn="l">
              <a:spcBef>
                <a:spcPts val="0"/>
              </a:spcBef>
              <a:spcAft>
                <a:spcPts val="0"/>
              </a:spcAft>
              <a:buSzPct val="100000"/>
              <a:buChar char="❖"/>
            </a:pPr>
            <a:r>
              <a:rPr lang="en"/>
              <a:t>Nearly a third of jobs that once required only a high school diploma now require a four-year degree</a:t>
            </a:r>
            <a:r>
              <a:rPr baseline="30000" lang="en"/>
              <a:t>2</a:t>
            </a:r>
            <a:endParaRPr baseline="30000"/>
          </a:p>
          <a:p>
            <a:pPr indent="-313055" lvl="0" marL="457200" rtl="0" algn="l">
              <a:spcBef>
                <a:spcPts val="0"/>
              </a:spcBef>
              <a:spcAft>
                <a:spcPts val="0"/>
              </a:spcAft>
              <a:buSzPct val="100000"/>
              <a:buChar char="❖"/>
            </a:pPr>
            <a:r>
              <a:rPr lang="en"/>
              <a:t>88% of millionaires graduated from college</a:t>
            </a:r>
            <a:r>
              <a:rPr baseline="30000" lang="en"/>
              <a:t>3</a:t>
            </a:r>
            <a:endParaRPr baseline="30000"/>
          </a:p>
          <a:p>
            <a:pPr indent="0" lvl="0" marL="457200" rtl="0" algn="l">
              <a:spcBef>
                <a:spcPts val="560"/>
              </a:spcBef>
              <a:spcAft>
                <a:spcPts val="0"/>
              </a:spcAft>
              <a:buNone/>
            </a:pPr>
            <a:r>
              <a:t/>
            </a:r>
            <a:endParaRPr/>
          </a:p>
          <a:p>
            <a:pPr indent="0" lvl="0" marL="0" rtl="0" algn="ctr">
              <a:spcBef>
                <a:spcPts val="560"/>
              </a:spcBef>
              <a:spcAft>
                <a:spcPts val="0"/>
              </a:spcAft>
              <a:buNone/>
            </a:pPr>
            <a:r>
              <a:rPr b="1" lang="en"/>
              <a:t>What people say:</a:t>
            </a:r>
            <a:endParaRPr b="1"/>
          </a:p>
          <a:p>
            <a:pPr indent="0" lvl="0" marL="0" rtl="0" algn="ctr">
              <a:spcBef>
                <a:spcPts val="560"/>
              </a:spcBef>
              <a:spcAft>
                <a:spcPts val="0"/>
              </a:spcAft>
              <a:buNone/>
            </a:pPr>
            <a:r>
              <a:rPr lang="en"/>
              <a:t>“I have a degree, but it was a waste of money because </a:t>
            </a:r>
            <a:endParaRPr/>
          </a:p>
          <a:p>
            <a:pPr indent="0" lvl="0" marL="0" rtl="0" algn="ctr">
              <a:spcBef>
                <a:spcPts val="560"/>
              </a:spcBef>
              <a:spcAft>
                <a:spcPts val="0"/>
              </a:spcAft>
              <a:buNone/>
            </a:pPr>
            <a:r>
              <a:rPr lang="en"/>
              <a:t>I don’t use it.”</a:t>
            </a:r>
            <a:endParaRPr/>
          </a:p>
          <a:p>
            <a:pPr indent="0" lvl="0" marL="0" rtl="0" algn="ctr">
              <a:spcBef>
                <a:spcPts val="560"/>
              </a:spcBef>
              <a:spcAft>
                <a:spcPts val="0"/>
              </a:spcAft>
              <a:buNone/>
            </a:pPr>
            <a:r>
              <a:t/>
            </a:r>
            <a:endParaRPr b="1"/>
          </a:p>
          <a:p>
            <a:pPr indent="0" lvl="0" marL="0" rtl="0" algn="ctr">
              <a:spcBef>
                <a:spcPts val="560"/>
              </a:spcBef>
              <a:spcAft>
                <a:spcPts val="0"/>
              </a:spcAft>
              <a:buNone/>
            </a:pPr>
            <a:r>
              <a:rPr b="1" lang="en"/>
              <a:t>What they actually mean:</a:t>
            </a:r>
            <a:endParaRPr b="1"/>
          </a:p>
          <a:p>
            <a:pPr indent="0" lvl="0" marL="0" rtl="0" algn="ctr">
              <a:spcBef>
                <a:spcPts val="560"/>
              </a:spcBef>
              <a:spcAft>
                <a:spcPts val="0"/>
              </a:spcAft>
              <a:buNone/>
            </a:pPr>
            <a:r>
              <a:rPr lang="en"/>
              <a:t>“My career is not in the area of my major.”</a:t>
            </a:r>
            <a:endParaRPr/>
          </a:p>
        </p:txBody>
      </p:sp>
      <p:sp>
        <p:nvSpPr>
          <p:cNvPr id="147" name="Google Shape;147;p22"/>
          <p:cNvSpPr txBox="1"/>
          <p:nvPr>
            <p:ph idx="2" type="body"/>
          </p:nvPr>
        </p:nvSpPr>
        <p:spPr>
          <a:xfrm>
            <a:off x="4648200" y="1200150"/>
            <a:ext cx="4038600" cy="3394500"/>
          </a:xfrm>
          <a:prstGeom prst="rect">
            <a:avLst/>
          </a:prstGeom>
        </p:spPr>
        <p:txBody>
          <a:bodyPr anchorCtr="0" anchor="t" bIns="45700" lIns="91425" spcFirstLastPara="1" rIns="91425" wrap="square" tIns="45700">
            <a:normAutofit/>
          </a:bodyPr>
          <a:lstStyle/>
          <a:p>
            <a:pPr indent="0" lvl="0" marL="0" rtl="0" algn="ctr">
              <a:spcBef>
                <a:spcPts val="560"/>
              </a:spcBef>
              <a:spcAft>
                <a:spcPts val="0"/>
              </a:spcAft>
              <a:buNone/>
            </a:pPr>
            <a:r>
              <a:rPr b="1" lang="en" sz="1300"/>
              <a:t>Why you shouldn’t go to college</a:t>
            </a:r>
            <a:endParaRPr b="1" sz="1300"/>
          </a:p>
          <a:p>
            <a:pPr indent="-311150" lvl="0" marL="457200" rtl="0" algn="l">
              <a:spcBef>
                <a:spcPts val="560"/>
              </a:spcBef>
              <a:spcAft>
                <a:spcPts val="0"/>
              </a:spcAft>
              <a:buSzPts val="1300"/>
              <a:buChar char="❖"/>
            </a:pPr>
            <a:r>
              <a:rPr lang="en" sz="1300"/>
              <a:t>Avoid unnecessary college debt</a:t>
            </a:r>
            <a:endParaRPr sz="1300"/>
          </a:p>
          <a:p>
            <a:pPr indent="-311150" lvl="0" marL="457200" rtl="0" algn="l">
              <a:spcBef>
                <a:spcPts val="0"/>
              </a:spcBef>
              <a:spcAft>
                <a:spcPts val="0"/>
              </a:spcAft>
              <a:buSzPts val="1300"/>
              <a:buChar char="❖"/>
            </a:pPr>
            <a:r>
              <a:rPr lang="en" sz="1300"/>
              <a:t>Pursue your own passions and ideas</a:t>
            </a:r>
            <a:endParaRPr sz="1300"/>
          </a:p>
          <a:p>
            <a:pPr indent="-311150" lvl="0" marL="457200" rtl="0" algn="l">
              <a:spcBef>
                <a:spcPts val="0"/>
              </a:spcBef>
              <a:spcAft>
                <a:spcPts val="0"/>
              </a:spcAft>
              <a:buSzPts val="1300"/>
              <a:buChar char="❖"/>
            </a:pPr>
            <a:r>
              <a:rPr lang="en" sz="1300"/>
              <a:t>Skilled trades are a strong alternative</a:t>
            </a:r>
            <a:endParaRPr sz="1300"/>
          </a:p>
          <a:p>
            <a:pPr indent="-311150" lvl="1" marL="914400" rtl="0" algn="l">
              <a:spcBef>
                <a:spcPts val="0"/>
              </a:spcBef>
              <a:spcAft>
                <a:spcPts val="0"/>
              </a:spcAft>
              <a:buSzPts val="1300"/>
              <a:buChar char="➢"/>
            </a:pPr>
            <a:r>
              <a:rPr lang="en" sz="1300"/>
              <a:t>Especially if your goal is a high income</a:t>
            </a:r>
            <a:endParaRPr sz="1300"/>
          </a:p>
          <a:p>
            <a:pPr indent="0" lvl="0" marL="0" rtl="0" algn="ctr">
              <a:spcBef>
                <a:spcPts val="560"/>
              </a:spcBef>
              <a:spcAft>
                <a:spcPts val="0"/>
              </a:spcAft>
              <a:buNone/>
            </a:pPr>
            <a:r>
              <a:t/>
            </a:r>
            <a:endParaRPr b="1" sz="1300"/>
          </a:p>
          <a:p>
            <a:pPr indent="0" lvl="0" marL="0" rtl="0" algn="ctr">
              <a:spcBef>
                <a:spcPts val="560"/>
              </a:spcBef>
              <a:spcAft>
                <a:spcPts val="0"/>
              </a:spcAft>
              <a:buNone/>
            </a:pPr>
            <a:r>
              <a:t/>
            </a:r>
            <a:endParaRPr b="1" sz="1300"/>
          </a:p>
          <a:p>
            <a:pPr indent="0" lvl="0" marL="0" rtl="0" algn="ctr">
              <a:spcBef>
                <a:spcPts val="560"/>
              </a:spcBef>
              <a:spcAft>
                <a:spcPts val="0"/>
              </a:spcAft>
              <a:buNone/>
            </a:pPr>
            <a:r>
              <a:rPr b="1" lang="en" sz="1300"/>
              <a:t>Remember</a:t>
            </a:r>
            <a:endParaRPr b="1" sz="1300"/>
          </a:p>
          <a:p>
            <a:pPr indent="-311150" lvl="0" marL="457200" rtl="0" algn="l">
              <a:spcBef>
                <a:spcPts val="560"/>
              </a:spcBef>
              <a:spcAft>
                <a:spcPts val="0"/>
              </a:spcAft>
              <a:buSzPts val="1300"/>
              <a:buChar char="❖"/>
            </a:pPr>
            <a:r>
              <a:rPr lang="en" sz="1300"/>
              <a:t>There is no fixed timeline for college</a:t>
            </a:r>
            <a:endParaRPr sz="1300"/>
          </a:p>
          <a:p>
            <a:pPr indent="-311150" lvl="1" marL="914400" rtl="0" algn="l">
              <a:spcBef>
                <a:spcPts val="0"/>
              </a:spcBef>
              <a:spcAft>
                <a:spcPts val="0"/>
              </a:spcAft>
              <a:buSzPts val="1300"/>
              <a:buChar char="➢"/>
            </a:pPr>
            <a:r>
              <a:rPr lang="en" sz="1300"/>
              <a:t>Colleges have existed for hundreds of years</a:t>
            </a:r>
            <a:endParaRPr sz="1300"/>
          </a:p>
          <a:p>
            <a:pPr indent="-311150" lvl="1" marL="914400" rtl="0" algn="l">
              <a:spcBef>
                <a:spcPts val="0"/>
              </a:spcBef>
              <a:spcAft>
                <a:spcPts val="0"/>
              </a:spcAft>
              <a:buSzPts val="1300"/>
              <a:buChar char="➢"/>
            </a:pPr>
            <a:r>
              <a:rPr lang="en" sz="1300"/>
              <a:t>Starting at 20 instead of 18 does not derail your life</a:t>
            </a:r>
            <a:endParaRPr sz="13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3"/>
          <p:cNvSpPr txBox="1"/>
          <p:nvPr/>
        </p:nvSpPr>
        <p:spPr>
          <a:xfrm>
            <a:off x="0" y="921950"/>
            <a:ext cx="9144000" cy="5079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2700">
                <a:solidFill>
                  <a:srgbClr val="FFFFFF"/>
                </a:solidFill>
                <a:latin typeface="Montserrat"/>
                <a:ea typeface="Montserrat"/>
                <a:cs typeface="Montserrat"/>
                <a:sym typeface="Montserrat"/>
              </a:rPr>
              <a:t>Can college be free?</a:t>
            </a:r>
            <a:endParaRPr sz="2700">
              <a:solidFill>
                <a:srgbClr val="FFFFFF"/>
              </a:solidFill>
              <a:latin typeface="Montserrat"/>
              <a:ea typeface="Montserrat"/>
              <a:cs typeface="Montserrat"/>
              <a:sym typeface="Montserrat"/>
            </a:endParaRPr>
          </a:p>
        </p:txBody>
      </p:sp>
      <p:sp>
        <p:nvSpPr>
          <p:cNvPr id="153" name="Google Shape;153;p23"/>
          <p:cNvSpPr txBox="1"/>
          <p:nvPr/>
        </p:nvSpPr>
        <p:spPr>
          <a:xfrm>
            <a:off x="2522297" y="2197800"/>
            <a:ext cx="2512800" cy="507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Yes</a:t>
            </a:r>
            <a:endParaRPr sz="2700">
              <a:solidFill>
                <a:srgbClr val="FFFFFF"/>
              </a:solidFill>
              <a:latin typeface="Montserrat"/>
              <a:ea typeface="Montserrat"/>
              <a:cs typeface="Montserrat"/>
              <a:sym typeface="Montserrat"/>
            </a:endParaRPr>
          </a:p>
        </p:txBody>
      </p:sp>
      <p:sp>
        <p:nvSpPr>
          <p:cNvPr id="154" name="Google Shape;154;p23"/>
          <p:cNvSpPr txBox="1"/>
          <p:nvPr/>
        </p:nvSpPr>
        <p:spPr>
          <a:xfrm>
            <a:off x="5852543" y="2197800"/>
            <a:ext cx="1026000" cy="507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FFFFFF"/>
                </a:solidFill>
                <a:latin typeface="Montserrat"/>
                <a:ea typeface="Montserrat"/>
                <a:cs typeface="Montserrat"/>
                <a:sym typeface="Montserrat"/>
              </a:rPr>
              <a:t>No</a:t>
            </a:r>
            <a:endParaRPr sz="2700">
              <a:solidFill>
                <a:srgbClr val="FFFFFF"/>
              </a:solidFill>
              <a:latin typeface="Montserrat"/>
              <a:ea typeface="Montserrat"/>
              <a:cs typeface="Montserrat"/>
              <a:sym typeface="Montserrat"/>
            </a:endParaRPr>
          </a:p>
        </p:txBody>
      </p:sp>
      <p:sp>
        <p:nvSpPr>
          <p:cNvPr id="155" name="Google Shape;155;p23"/>
          <p:cNvSpPr/>
          <p:nvPr/>
        </p:nvSpPr>
        <p:spPr>
          <a:xfrm>
            <a:off x="2230150" y="2093100"/>
            <a:ext cx="1364100" cy="717300"/>
          </a:xfrm>
          <a:prstGeom prst="roundRect">
            <a:avLst>
              <a:gd fmla="val 16667" name="adj"/>
            </a:avLst>
          </a:prstGeom>
          <a:noFill/>
          <a:ln cap="flat" cmpd="sng" w="762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55"/>
                                        </p:tgtEl>
                                        <p:attrNameLst>
                                          <p:attrName>style.visibility</p:attrName>
                                        </p:attrNameLst>
                                      </p:cBhvr>
                                      <p:to>
                                        <p:strVal val="visible"/>
                                      </p:to>
                                    </p:set>
                                    <p:anim calcmode="lin" valueType="num">
                                      <p:cBhvr additive="base">
                                        <p:cTn dur="2100"/>
                                        <p:tgtEl>
                                          <p:spTgt spid="155"/>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4"/>
          <p:cNvSpPr txBox="1"/>
          <p:nvPr>
            <p:ph type="title"/>
          </p:nvPr>
        </p:nvSpPr>
        <p:spPr>
          <a:xfrm>
            <a:off x="457200" y="1704"/>
            <a:ext cx="8229600" cy="6858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SzPts val="990"/>
              <a:buNone/>
            </a:pPr>
            <a:r>
              <a:rPr lang="en" sz="3060"/>
              <a:t>Chapter 3: Methods </a:t>
            </a:r>
            <a:r>
              <a:rPr lang="en" sz="3060"/>
              <a:t>t</a:t>
            </a:r>
            <a:r>
              <a:rPr lang="en" sz="3060"/>
              <a:t>o Minimize Educational Costs </a:t>
            </a:r>
            <a:endParaRPr sz="3060"/>
          </a:p>
        </p:txBody>
      </p:sp>
      <p:sp>
        <p:nvSpPr>
          <p:cNvPr id="161" name="Google Shape;161;p24"/>
          <p:cNvSpPr txBox="1"/>
          <p:nvPr>
            <p:ph idx="1" type="body"/>
          </p:nvPr>
        </p:nvSpPr>
        <p:spPr>
          <a:xfrm>
            <a:off x="457200" y="1683125"/>
            <a:ext cx="4038600" cy="2911500"/>
          </a:xfrm>
          <a:prstGeom prst="rect">
            <a:avLst/>
          </a:prstGeom>
        </p:spPr>
        <p:txBody>
          <a:bodyPr anchorCtr="0" anchor="t" bIns="45700" lIns="91425" spcFirstLastPara="1" rIns="91425" wrap="square" tIns="45700">
            <a:normAutofit/>
          </a:bodyPr>
          <a:lstStyle/>
          <a:p>
            <a:pPr indent="0" lvl="0" marL="0" rtl="0" algn="ctr">
              <a:spcBef>
                <a:spcPts val="560"/>
              </a:spcBef>
              <a:spcAft>
                <a:spcPts val="0"/>
              </a:spcAft>
              <a:buNone/>
            </a:pPr>
            <a:r>
              <a:rPr b="1" lang="en" sz="1750"/>
              <a:t>Apply for many scholarships</a:t>
            </a:r>
            <a:endParaRPr b="1" sz="1750"/>
          </a:p>
          <a:p>
            <a:pPr indent="-339725" lvl="0" marL="457200" rtl="0" algn="l">
              <a:spcBef>
                <a:spcPts val="560"/>
              </a:spcBef>
              <a:spcAft>
                <a:spcPts val="0"/>
              </a:spcAft>
              <a:buSzPts val="1750"/>
              <a:buChar char="❖"/>
            </a:pPr>
            <a:r>
              <a:rPr lang="en" sz="1750"/>
              <a:t>Not limited to “smart” students</a:t>
            </a:r>
            <a:endParaRPr sz="1750"/>
          </a:p>
          <a:p>
            <a:pPr indent="-339725" lvl="0" marL="457200" rtl="0" algn="l">
              <a:spcBef>
                <a:spcPts val="0"/>
              </a:spcBef>
              <a:spcAft>
                <a:spcPts val="0"/>
              </a:spcAft>
              <a:buSzPts val="1750"/>
              <a:buChar char="❖"/>
            </a:pPr>
            <a:r>
              <a:rPr lang="en" sz="1750"/>
              <a:t>Small scholarships add up</a:t>
            </a:r>
            <a:endParaRPr sz="1750"/>
          </a:p>
          <a:p>
            <a:pPr indent="-339725" lvl="0" marL="457200" rtl="0" algn="l">
              <a:spcBef>
                <a:spcPts val="0"/>
              </a:spcBef>
              <a:spcAft>
                <a:spcPts val="0"/>
              </a:spcAft>
              <a:buSzPts val="1750"/>
              <a:buChar char="❖"/>
            </a:pPr>
            <a:r>
              <a:rPr lang="en" sz="1750"/>
              <a:t>Think about what makes you unique</a:t>
            </a:r>
            <a:endParaRPr sz="1750"/>
          </a:p>
          <a:p>
            <a:pPr indent="0" lvl="0" marL="457200" rtl="0" algn="l">
              <a:spcBef>
                <a:spcPts val="560"/>
              </a:spcBef>
              <a:spcAft>
                <a:spcPts val="0"/>
              </a:spcAft>
              <a:buNone/>
            </a:pPr>
            <a:r>
              <a:t/>
            </a:r>
            <a:endParaRPr sz="1750"/>
          </a:p>
          <a:p>
            <a:pPr indent="0" lvl="0" marL="0" rtl="0" algn="ctr">
              <a:spcBef>
                <a:spcPts val="560"/>
              </a:spcBef>
              <a:spcAft>
                <a:spcPts val="0"/>
              </a:spcAft>
              <a:buNone/>
            </a:pPr>
            <a:r>
              <a:rPr b="1" lang="en" sz="1750"/>
              <a:t>Scholarship resources</a:t>
            </a:r>
            <a:endParaRPr b="1" sz="1750"/>
          </a:p>
          <a:p>
            <a:pPr indent="-339725" lvl="0" marL="457200" rtl="0" algn="l">
              <a:spcBef>
                <a:spcPts val="560"/>
              </a:spcBef>
              <a:spcAft>
                <a:spcPts val="0"/>
              </a:spcAft>
              <a:buSzPts val="1750"/>
              <a:buChar char="❖"/>
            </a:pPr>
            <a:r>
              <a:rPr lang="en" sz="1750"/>
              <a:t>Professors, professional societies, college websites, government websites, etc.</a:t>
            </a:r>
            <a:endParaRPr sz="1750"/>
          </a:p>
        </p:txBody>
      </p:sp>
      <p:sp>
        <p:nvSpPr>
          <p:cNvPr id="162" name="Google Shape;162;p24"/>
          <p:cNvSpPr txBox="1"/>
          <p:nvPr>
            <p:ph idx="2" type="body"/>
          </p:nvPr>
        </p:nvSpPr>
        <p:spPr>
          <a:xfrm>
            <a:off x="4648200" y="1682900"/>
            <a:ext cx="4038600" cy="2911500"/>
          </a:xfrm>
          <a:prstGeom prst="rect">
            <a:avLst/>
          </a:prstGeom>
        </p:spPr>
        <p:txBody>
          <a:bodyPr anchorCtr="0" anchor="t" bIns="45700" lIns="91425" spcFirstLastPara="1" rIns="91425" wrap="square" tIns="45700">
            <a:normAutofit fontScale="62500" lnSpcReduction="20000"/>
          </a:bodyPr>
          <a:lstStyle/>
          <a:p>
            <a:pPr indent="0" lvl="0" marL="0" rtl="0" algn="ctr">
              <a:spcBef>
                <a:spcPts val="560"/>
              </a:spcBef>
              <a:spcAft>
                <a:spcPts val="0"/>
              </a:spcAft>
              <a:buNone/>
            </a:pPr>
            <a:r>
              <a:rPr b="1" lang="en"/>
              <a:t>Additional ways to save </a:t>
            </a:r>
            <a:endParaRPr b="1"/>
          </a:p>
          <a:p>
            <a:pPr indent="-339725" lvl="0" marL="457200" rtl="0" algn="l">
              <a:spcBef>
                <a:spcPts val="560"/>
              </a:spcBef>
              <a:spcAft>
                <a:spcPts val="0"/>
              </a:spcAft>
              <a:buSzPct val="100000"/>
              <a:buChar char="❖"/>
            </a:pPr>
            <a:r>
              <a:rPr lang="en"/>
              <a:t>Utilize community colleges</a:t>
            </a:r>
            <a:endParaRPr/>
          </a:p>
          <a:p>
            <a:pPr indent="-339725" lvl="0" marL="457200" rtl="0" algn="l">
              <a:spcBef>
                <a:spcPts val="0"/>
              </a:spcBef>
              <a:spcAft>
                <a:spcPts val="0"/>
              </a:spcAft>
              <a:buSzPct val="100000"/>
              <a:buChar char="❖"/>
            </a:pPr>
            <a:r>
              <a:rPr lang="en"/>
              <a:t>Skip remedial and/or freshman-level classes</a:t>
            </a:r>
            <a:endParaRPr/>
          </a:p>
          <a:p>
            <a:pPr indent="-323850" lvl="1" marL="914400" rtl="0" algn="l">
              <a:spcBef>
                <a:spcPts val="0"/>
              </a:spcBef>
              <a:spcAft>
                <a:spcPts val="0"/>
              </a:spcAft>
              <a:buSzPct val="100000"/>
              <a:buChar char="➢"/>
            </a:pPr>
            <a:r>
              <a:rPr lang="en"/>
              <a:t>Talk to your advisor</a:t>
            </a:r>
            <a:endParaRPr/>
          </a:p>
          <a:p>
            <a:pPr indent="-323850" lvl="1" marL="914400" rtl="0" algn="l">
              <a:spcBef>
                <a:spcPts val="0"/>
              </a:spcBef>
              <a:spcAft>
                <a:spcPts val="0"/>
              </a:spcAft>
              <a:buSzPct val="100000"/>
              <a:buChar char="➢"/>
            </a:pPr>
            <a:r>
              <a:rPr lang="en"/>
              <a:t>ALEKS exams</a:t>
            </a:r>
            <a:endParaRPr/>
          </a:p>
          <a:p>
            <a:pPr indent="0" lvl="0" marL="914400" rtl="0" algn="l">
              <a:spcBef>
                <a:spcPts val="560"/>
              </a:spcBef>
              <a:spcAft>
                <a:spcPts val="0"/>
              </a:spcAft>
              <a:buNone/>
            </a:pPr>
            <a:r>
              <a:t/>
            </a:r>
            <a:endParaRPr/>
          </a:p>
          <a:p>
            <a:pPr indent="0" lvl="0" marL="0" rtl="0" algn="ctr">
              <a:spcBef>
                <a:spcPts val="0"/>
              </a:spcBef>
              <a:spcAft>
                <a:spcPts val="0"/>
              </a:spcAft>
              <a:buNone/>
            </a:pPr>
            <a:r>
              <a:rPr b="1" lang="en"/>
              <a:t>Open-source options can reduce software expenses</a:t>
            </a:r>
            <a:endParaRPr b="1"/>
          </a:p>
          <a:p>
            <a:pPr indent="-339725" lvl="0" marL="457200" rtl="0" algn="l">
              <a:spcBef>
                <a:spcPts val="560"/>
              </a:spcBef>
              <a:spcAft>
                <a:spcPts val="0"/>
              </a:spcAft>
              <a:buSzPct val="100000"/>
              <a:buChar char="❖"/>
            </a:pPr>
            <a:r>
              <a:rPr lang="en" u="sng">
                <a:solidFill>
                  <a:schemeClr val="hlink"/>
                </a:solidFill>
                <a:hlinkClick r:id="rId3"/>
              </a:rPr>
              <a:t>FreeCAD.org</a:t>
            </a:r>
            <a:r>
              <a:rPr lang="en"/>
              <a:t>, </a:t>
            </a:r>
            <a:r>
              <a:rPr lang="en" u="sng">
                <a:solidFill>
                  <a:schemeClr val="hlink"/>
                </a:solidFill>
                <a:hlinkClick r:id="rId4"/>
              </a:rPr>
              <a:t>Python.org</a:t>
            </a:r>
            <a:r>
              <a:rPr lang="en"/>
              <a:t>, </a:t>
            </a:r>
            <a:r>
              <a:rPr lang="en" u="sng">
                <a:solidFill>
                  <a:schemeClr val="hlink"/>
                </a:solidFill>
                <a:hlinkClick r:id="rId5"/>
              </a:rPr>
              <a:t>LibreOffice.org</a:t>
            </a:r>
            <a:r>
              <a:rPr lang="en"/>
              <a:t> (or Google Workspace), etc.</a:t>
            </a:r>
            <a:endParaRPr/>
          </a:p>
        </p:txBody>
      </p:sp>
      <p:sp>
        <p:nvSpPr>
          <p:cNvPr id="163" name="Google Shape;163;p24"/>
          <p:cNvSpPr txBox="1"/>
          <p:nvPr/>
        </p:nvSpPr>
        <p:spPr>
          <a:xfrm>
            <a:off x="600650" y="887150"/>
            <a:ext cx="8229600" cy="596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700">
                <a:solidFill>
                  <a:schemeClr val="dk1"/>
                </a:solidFill>
                <a:latin typeface="Calibri"/>
                <a:ea typeface="Calibri"/>
                <a:cs typeface="Calibri"/>
                <a:sym typeface="Calibri"/>
              </a:rPr>
              <a:t>Why minimize?</a:t>
            </a:r>
            <a:endParaRPr b="1" sz="1700">
              <a:solidFill>
                <a:schemeClr val="dk1"/>
              </a:solidFill>
              <a:latin typeface="Calibri"/>
              <a:ea typeface="Calibri"/>
              <a:cs typeface="Calibri"/>
              <a:sym typeface="Calibri"/>
            </a:endParaRPr>
          </a:p>
          <a:p>
            <a:pPr indent="0" lvl="0" marL="0" rtl="0" algn="ctr">
              <a:spcBef>
                <a:spcPts val="0"/>
              </a:spcBef>
              <a:spcAft>
                <a:spcPts val="0"/>
              </a:spcAft>
              <a:buNone/>
            </a:pPr>
            <a:r>
              <a:rPr lang="en" sz="1700">
                <a:solidFill>
                  <a:schemeClr val="dk1"/>
                </a:solidFill>
                <a:latin typeface="Calibri"/>
                <a:ea typeface="Calibri"/>
                <a:cs typeface="Calibri"/>
                <a:sym typeface="Calibri"/>
              </a:rPr>
              <a:t>One in eleven suicides of young professionals is related to student loans.</a:t>
            </a:r>
            <a:r>
              <a:rPr baseline="30000" lang="en" sz="1700">
                <a:solidFill>
                  <a:schemeClr val="dk1"/>
                </a:solidFill>
                <a:latin typeface="Calibri"/>
                <a:ea typeface="Calibri"/>
                <a:cs typeface="Calibri"/>
                <a:sym typeface="Calibri"/>
              </a:rPr>
              <a:t>4</a:t>
            </a:r>
            <a:endParaRPr baseline="30000" sz="17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STEM Boo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